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customXml/itemProps1.xml" ContentType="application/vnd.openxmlformats-officedocument.customXmlPropertie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tags/tag38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notesSlides/notesSlide23.xml" ContentType="application/vnd.openxmlformats-officedocument.presentationml.notesSlide+xml"/>
  <Override PartName="/ppt/tags/tag27.xml" ContentType="application/vnd.openxmlformats-officedocument.presentationml.tags+xml"/>
  <Override PartName="/ppt/notesSlides/notesSlide41.xml" ContentType="application/vnd.openxmlformats-officedocument.presentationml.notesSlide+xml"/>
  <Override PartName="/docProps/custom.xml" ContentType="application/vnd.openxmlformats-officedocument.custom-properties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tags/tag34.xml" ContentType="application/vnd.openxmlformats-officedocument.presentationml.tags+xml"/>
  <Override PartName="/ppt/notesSlides/notesSlide7.xml" ContentType="application/vnd.openxmlformats-officedocument.presentationml.notesSlide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tags/tag39.xml" ContentType="application/vnd.openxmlformats-officedocument.presentationml.tags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tags/tag17.xml" ContentType="application/vnd.openxmlformats-officedocument.presentationml.tags+xml"/>
  <Override PartName="/ppt/notesSlides/notesSlide42.xml" ContentType="application/vnd.openxmlformats-officedocument.presentationml.notesSlide+xml"/>
  <Override PartName="/ppt/tags/tag35.xml" ContentType="application/vnd.openxmlformats-officedocument.presentationml.tag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15.xml" ContentType="application/vnd.openxmlformats-officedocument.presentationml.tags+xml"/>
  <Override PartName="/ppt/notesSlides/notesSlide20.xml" ContentType="application/vnd.openxmlformats-officedocument.presentationml.notesSlide+xml"/>
  <Override PartName="/ppt/tags/tag24.xml" ContentType="application/vnd.openxmlformats-officedocument.presentationml.tags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tags/tag33.xml" ContentType="application/vnd.openxmlformats-officedocument.presentationml.tags+xml"/>
  <Override PartName="/ppt/notesSlides/notesSlide6.xml" ContentType="application/vnd.openxmlformats-officedocument.presentationml.notesSlide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tags/tag31.xml" ContentType="application/vnd.openxmlformats-officedocument.presentationml.tags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tags/tag29.xml" ContentType="application/vnd.openxmlformats-officedocument.presentationml.tags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tags/tag18.xml" ContentType="application/vnd.openxmlformats-officedocument.presentationml.tags+xml"/>
  <Override PartName="/ppt/notesSlides/notesSlide32.xml" ContentType="application/vnd.openxmlformats-officedocument.presentationml.notesSlide+xml"/>
  <Override PartName="/ppt/tags/tag36.xml" ContentType="application/vnd.openxmlformats-officedocument.presentationml.tags+xml"/>
  <Override PartName="/ppt/notesSlides/notesSlide9.xml" ContentType="application/vnd.openxmlformats-officedocument.presentationml.notesSlide+xml"/>
  <Override PartName="/ppt/tags/tag14.xml" ContentType="application/vnd.openxmlformats-officedocument.presentationml.tags+xml"/>
  <Override PartName="/ppt/notesSlides/notesSlide21.xml" ContentType="application/vnd.openxmlformats-officedocument.presentationml.notesSlide+xml"/>
  <Override PartName="/ppt/tags/tag25.xml" ContentType="application/vnd.openxmlformats-officedocument.presentationml.tags+xml"/>
  <Override PartName="/ppt/notesSlides/notesSlide50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tags/tag3.xml" ContentType="application/vnd.openxmlformats-officedocument.presentationml.tags+xml"/>
  <Override PartName="/ppt/notesSlides/notesSlide37.xml" ContentType="application/vnd.openxmlformats-officedocument.presentationml.notesSlide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ppt/notesSlides/notesSlide15.xml" ContentType="application/vnd.openxmlformats-officedocument.presentationml.notesSlide+xml"/>
  <Override PartName="/ppt/tags/tag19.xml" ContentType="application/vnd.openxmlformats-officedocument.presentationml.tags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tags/tag37.xml" ContentType="application/vnd.openxmlformats-officedocument.presentationml.tags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tags/tag26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55"/>
  </p:notesMasterIdLst>
  <p:sldIdLst>
    <p:sldId id="258" r:id="rId5"/>
    <p:sldId id="269" r:id="rId6"/>
    <p:sldId id="270" r:id="rId7"/>
    <p:sldId id="274" r:id="rId8"/>
    <p:sldId id="273" r:id="rId9"/>
    <p:sldId id="275" r:id="rId10"/>
    <p:sldId id="276" r:id="rId11"/>
    <p:sldId id="299" r:id="rId12"/>
    <p:sldId id="277" r:id="rId13"/>
    <p:sldId id="278" r:id="rId14"/>
    <p:sldId id="302" r:id="rId15"/>
    <p:sldId id="301" r:id="rId16"/>
    <p:sldId id="279" r:id="rId17"/>
    <p:sldId id="280" r:id="rId18"/>
    <p:sldId id="281" r:id="rId19"/>
    <p:sldId id="282" r:id="rId20"/>
    <p:sldId id="307" r:id="rId21"/>
    <p:sldId id="283" r:id="rId22"/>
    <p:sldId id="284" r:id="rId23"/>
    <p:sldId id="285" r:id="rId24"/>
    <p:sldId id="286" r:id="rId25"/>
    <p:sldId id="325" r:id="rId26"/>
    <p:sldId id="309" r:id="rId27"/>
    <p:sldId id="326" r:id="rId28"/>
    <p:sldId id="316" r:id="rId29"/>
    <p:sldId id="317" r:id="rId30"/>
    <p:sldId id="319" r:id="rId31"/>
    <p:sldId id="320" r:id="rId32"/>
    <p:sldId id="321" r:id="rId33"/>
    <p:sldId id="322" r:id="rId34"/>
    <p:sldId id="323" r:id="rId35"/>
    <p:sldId id="324" r:id="rId36"/>
    <p:sldId id="287" r:id="rId37"/>
    <p:sldId id="308" r:id="rId38"/>
    <p:sldId id="289" r:id="rId39"/>
    <p:sldId id="290" r:id="rId40"/>
    <p:sldId id="291" r:id="rId41"/>
    <p:sldId id="292" r:id="rId42"/>
    <p:sldId id="293" r:id="rId43"/>
    <p:sldId id="294" r:id="rId44"/>
    <p:sldId id="303" r:id="rId45"/>
    <p:sldId id="304" r:id="rId46"/>
    <p:sldId id="295" r:id="rId47"/>
    <p:sldId id="296" r:id="rId48"/>
    <p:sldId id="300" r:id="rId49"/>
    <p:sldId id="271" r:id="rId50"/>
    <p:sldId id="272" r:id="rId51"/>
    <p:sldId id="298" r:id="rId52"/>
    <p:sldId id="306" r:id="rId53"/>
    <p:sldId id="318" r:id="rId54"/>
  </p:sldIdLst>
  <p:sldSz cx="9144000" cy="6858000" type="screen4x3"/>
  <p:notesSz cx="6858000" cy="9144000"/>
  <p:custDataLst>
    <p:tags r:id="rId5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  <p:clrMru>
    <a:srgbClr val="0B1143"/>
    <a:srgbClr val="CC6600"/>
    <a:srgbClr val="7F7F7F"/>
    <a:srgbClr val="E2E2E2"/>
    <a:srgbClr val="F2F2F2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32" autoAdjust="0"/>
    <p:restoredTop sz="94660"/>
  </p:normalViewPr>
  <p:slideViewPr>
    <p:cSldViewPr>
      <p:cViewPr varScale="1">
        <p:scale>
          <a:sx n="62" d="100"/>
          <a:sy n="62" d="100"/>
        </p:scale>
        <p:origin x="-64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627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tags" Target="tags/tag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26CA00-ACCD-4CDF-B5B5-3D1B141E8942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2C3341-5772-46D9-B292-2883C0728A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23616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4BF6A236-351E-475C-A6EB-66D8925AD652}" type="slidenum">
              <a:rPr lang="en-US" sz="1200" b="0" smtClean="0">
                <a:latin typeface="Arial" charset="0"/>
              </a:rPr>
              <a:pPr eaLnBrk="1" hangingPunct="1"/>
              <a:t>25</a:t>
            </a:fld>
            <a:endParaRPr lang="en-US" sz="1200" b="0" smtClean="0">
              <a:latin typeface="Arial" charset="0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/>
              <a:t>Correct answer is C: capillaries are the tiniest of blood vessels.  See p. 88, appendix P for more information.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4BF6A236-351E-475C-A6EB-66D8925AD652}" type="slidenum">
              <a:rPr lang="en-US" sz="1200" b="0" smtClean="0">
                <a:latin typeface="Arial" charset="0"/>
              </a:rPr>
              <a:pPr eaLnBrk="1" hangingPunct="1"/>
              <a:t>26</a:t>
            </a:fld>
            <a:endParaRPr lang="en-US" sz="1200" b="0" smtClean="0">
              <a:latin typeface="Arial" charset="0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/>
              <a:t>Correct answer is C: capillaries are the tiniest of blood vessels.  See p. 88, appendix P for more information.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15C8AF9-A096-4B28-AF9E-952573D2DDC3}" type="slidenum">
              <a:rPr lang="en-US" sz="1200" b="0" smtClean="0">
                <a:latin typeface="Arial" charset="0"/>
              </a:rPr>
              <a:pPr eaLnBrk="1" hangingPunct="1"/>
              <a:t>27</a:t>
            </a:fld>
            <a:endParaRPr lang="en-US" sz="1200" b="0" smtClean="0">
              <a:latin typeface="Arial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581D942D-D214-429A-BE21-B53128A00482}" type="slidenum">
              <a:rPr lang="en-US" sz="1200" b="0" smtClean="0">
                <a:latin typeface="Arial" charset="0"/>
              </a:rPr>
              <a:pPr eaLnBrk="1" hangingPunct="1"/>
              <a:t>28</a:t>
            </a:fld>
            <a:endParaRPr lang="en-US" sz="1200" b="0" smtClean="0">
              <a:latin typeface="Arial" charset="0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/>
              <a:t>What is hemoglobin? What purpose does it serve?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75016EEB-251A-4BF0-B901-AC285BC7DD8C}" type="slidenum">
              <a:rPr lang="en-US" sz="1200" b="0" smtClean="0">
                <a:latin typeface="Arial" charset="0"/>
              </a:rPr>
              <a:pPr eaLnBrk="1" hangingPunct="1"/>
              <a:t>29</a:t>
            </a:fld>
            <a:endParaRPr lang="en-US" sz="1200" b="0" smtClean="0">
              <a:latin typeface="Arial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/>
              <a:t>What is the distinction between granulocytes and mononuclear leukocytes?</a:t>
            </a:r>
          </a:p>
          <a:p>
            <a:pPr eaLnBrk="1" hangingPunct="1"/>
            <a:r>
              <a:rPr lang="en-US" smtClean="0"/>
              <a:t>An easy way to remember the names of the five leukocytes is: </a:t>
            </a:r>
            <a:r>
              <a:rPr lang="en-US" b="1" smtClean="0"/>
              <a:t>N</a:t>
            </a:r>
            <a:r>
              <a:rPr lang="en-US" smtClean="0"/>
              <a:t>ever (neutrophil) </a:t>
            </a:r>
            <a:r>
              <a:rPr lang="en-US" b="1" smtClean="0"/>
              <a:t>L</a:t>
            </a:r>
            <a:r>
              <a:rPr lang="en-US" smtClean="0"/>
              <a:t>et (lymphocyte) </a:t>
            </a:r>
            <a:r>
              <a:rPr lang="en-US" b="1" smtClean="0"/>
              <a:t>M</a:t>
            </a:r>
            <a:r>
              <a:rPr lang="en-US" smtClean="0"/>
              <a:t>onkeys (monocyte) </a:t>
            </a:r>
            <a:r>
              <a:rPr lang="en-US" b="1" smtClean="0"/>
              <a:t>E</a:t>
            </a:r>
            <a:r>
              <a:rPr lang="en-US" smtClean="0"/>
              <a:t>at (eosinophil) </a:t>
            </a:r>
            <a:r>
              <a:rPr lang="en-US" b="1" smtClean="0"/>
              <a:t>B</a:t>
            </a:r>
            <a:r>
              <a:rPr lang="en-US" smtClean="0"/>
              <a:t>ananas (basophil).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C818D354-8604-4769-85DD-ACA830468BF5}" type="slidenum">
              <a:rPr lang="en-US" sz="1200" b="0" smtClean="0">
                <a:latin typeface="Arial" charset="0"/>
              </a:rPr>
              <a:pPr eaLnBrk="1" hangingPunct="1"/>
              <a:t>30</a:t>
            </a:fld>
            <a:endParaRPr lang="en-US" sz="1200" b="0" smtClean="0">
              <a:latin typeface="Arial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FF532485-F6A9-4F23-96EB-A31E3E82E30A}" type="slidenum">
              <a:rPr lang="en-US" sz="1200" b="0" smtClean="0">
                <a:latin typeface="Arial" charset="0"/>
              </a:rPr>
              <a:pPr eaLnBrk="1" hangingPunct="1"/>
              <a:t>31</a:t>
            </a:fld>
            <a:endParaRPr lang="en-US" sz="1200" b="0" smtClean="0">
              <a:latin typeface="Arial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/>
              <a:t>Correct answer is D: thrombocytes, which are actually tiny fragments of cells formed in the bone marrow and necessary for blood clotting.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FF532485-F6A9-4F23-96EB-A31E3E82E30A}" type="slidenum">
              <a:rPr lang="en-US" sz="1200" b="0" smtClean="0">
                <a:latin typeface="Arial" charset="0"/>
              </a:rPr>
              <a:pPr eaLnBrk="1" hangingPunct="1"/>
              <a:t>32</a:t>
            </a:fld>
            <a:endParaRPr lang="en-US" sz="1200" b="0" smtClean="0">
              <a:latin typeface="Arial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/>
              <a:t>Correct answer is D: thrombocytes, which are actually tiny fragments of cells formed in the bone marrow and necessary for blood clotting.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48</a:t>
            </a:fld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49</a:t>
            </a:fld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50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0B114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11/17/2012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0" y="0"/>
            <a:ext cx="9137073" cy="610693"/>
            <a:chOff x="6927" y="11484"/>
            <a:chExt cx="9137073" cy="610693"/>
          </a:xfrm>
        </p:grpSpPr>
        <p:sp>
          <p:nvSpPr>
            <p:cNvPr id="10" name="Rectangle 9"/>
            <p:cNvSpPr/>
            <p:nvPr/>
          </p:nvSpPr>
          <p:spPr>
            <a:xfrm>
              <a:off x="6927" y="12577"/>
              <a:ext cx="6705600" cy="609600"/>
            </a:xfrm>
            <a:prstGeom prst="rect">
              <a:avLst/>
            </a:prstGeom>
            <a:solidFill>
              <a:srgbClr val="CC66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85800" y="11484"/>
              <a:ext cx="8458200" cy="609600"/>
            </a:xfrm>
            <a:prstGeom prst="rect">
              <a:avLst/>
            </a:prstGeom>
            <a:solidFill>
              <a:srgbClr val="0B1143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5"/>
            <p:cNvGrpSpPr/>
            <p:nvPr/>
          </p:nvGrpSpPr>
          <p:grpSpPr>
            <a:xfrm>
              <a:off x="6400800" y="120134"/>
              <a:ext cx="2133600" cy="380816"/>
              <a:chOff x="6438900" y="166255"/>
              <a:chExt cx="2133600" cy="380816"/>
            </a:xfrm>
          </p:grpSpPr>
          <p:sp>
            <p:nvSpPr>
              <p:cNvPr id="13" name="Round Diagonal Corner Rectangle 4"/>
              <p:cNvSpPr/>
              <p:nvPr/>
            </p:nvSpPr>
            <p:spPr>
              <a:xfrm>
                <a:off x="6438900" y="166255"/>
                <a:ext cx="2133600" cy="369332"/>
              </a:xfrm>
              <a:prstGeom prst="round2DiagRect">
                <a:avLst/>
              </a:prstGeom>
              <a:solidFill>
                <a:srgbClr val="F2F2F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6515100" y="177739"/>
                <a:ext cx="20574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0B1143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ID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en-US" b="1" dirty="0" smtClean="0">
                    <a:solidFill>
                      <a:srgbClr val="CC660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University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endParaRPr lang="en-US" dirty="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="" xmlns:p14="http://schemas.microsoft.com/office/powerpoint/2010/main" val="2976145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/>
          <a:lstStyle>
            <a:lvl1pPr>
              <a:defRPr>
                <a:solidFill>
                  <a:srgbClr val="0B114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221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0"/>
            <a:ext cx="9137073" cy="610693"/>
            <a:chOff x="6927" y="11484"/>
            <a:chExt cx="9137073" cy="610693"/>
          </a:xfrm>
        </p:grpSpPr>
        <p:sp>
          <p:nvSpPr>
            <p:cNvPr id="8" name="Rectangle 7"/>
            <p:cNvSpPr/>
            <p:nvPr/>
          </p:nvSpPr>
          <p:spPr>
            <a:xfrm>
              <a:off x="6927" y="12577"/>
              <a:ext cx="6705600" cy="609600"/>
            </a:xfrm>
            <a:prstGeom prst="rect">
              <a:avLst/>
            </a:prstGeom>
            <a:solidFill>
              <a:srgbClr val="CC66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685800" y="11484"/>
              <a:ext cx="8458200" cy="609600"/>
            </a:xfrm>
            <a:prstGeom prst="rect">
              <a:avLst/>
            </a:prstGeom>
            <a:solidFill>
              <a:srgbClr val="0B1143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oup 5"/>
            <p:cNvGrpSpPr/>
            <p:nvPr/>
          </p:nvGrpSpPr>
          <p:grpSpPr>
            <a:xfrm>
              <a:off x="6400800" y="120134"/>
              <a:ext cx="2133600" cy="380816"/>
              <a:chOff x="6438900" y="166255"/>
              <a:chExt cx="2133600" cy="380816"/>
            </a:xfrm>
          </p:grpSpPr>
          <p:sp>
            <p:nvSpPr>
              <p:cNvPr id="11" name="Round Diagonal Corner Rectangle 4"/>
              <p:cNvSpPr/>
              <p:nvPr/>
            </p:nvSpPr>
            <p:spPr>
              <a:xfrm>
                <a:off x="6438900" y="166255"/>
                <a:ext cx="2133600" cy="369332"/>
              </a:xfrm>
              <a:prstGeom prst="round2DiagRect">
                <a:avLst/>
              </a:prstGeom>
              <a:solidFill>
                <a:srgbClr val="F2F2F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6515100" y="177739"/>
                <a:ext cx="20574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0B1143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ID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en-US" b="1" dirty="0" smtClean="0">
                    <a:solidFill>
                      <a:srgbClr val="CC660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University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endParaRPr lang="en-US" dirty="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="" xmlns:p14="http://schemas.microsoft.com/office/powerpoint/2010/main" val="2112343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0"/>
            <a:ext cx="9137073" cy="610693"/>
            <a:chOff x="6927" y="11484"/>
            <a:chExt cx="9137073" cy="610693"/>
          </a:xfrm>
        </p:grpSpPr>
        <p:sp>
          <p:nvSpPr>
            <p:cNvPr id="8" name="Rectangle 7"/>
            <p:cNvSpPr/>
            <p:nvPr/>
          </p:nvSpPr>
          <p:spPr>
            <a:xfrm>
              <a:off x="6927" y="12577"/>
              <a:ext cx="6705600" cy="609600"/>
            </a:xfrm>
            <a:prstGeom prst="rect">
              <a:avLst/>
            </a:prstGeom>
            <a:solidFill>
              <a:srgbClr val="CC66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685800" y="11484"/>
              <a:ext cx="8458200" cy="609600"/>
            </a:xfrm>
            <a:prstGeom prst="rect">
              <a:avLst/>
            </a:prstGeom>
            <a:solidFill>
              <a:srgbClr val="0B1143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oup 5"/>
            <p:cNvGrpSpPr/>
            <p:nvPr/>
          </p:nvGrpSpPr>
          <p:grpSpPr>
            <a:xfrm>
              <a:off x="6400800" y="120134"/>
              <a:ext cx="2133600" cy="380816"/>
              <a:chOff x="6438900" y="166255"/>
              <a:chExt cx="2133600" cy="380816"/>
            </a:xfrm>
          </p:grpSpPr>
          <p:sp>
            <p:nvSpPr>
              <p:cNvPr id="11" name="Round Diagonal Corner Rectangle 4"/>
              <p:cNvSpPr/>
              <p:nvPr/>
            </p:nvSpPr>
            <p:spPr>
              <a:xfrm>
                <a:off x="6438900" y="166255"/>
                <a:ext cx="2133600" cy="369332"/>
              </a:xfrm>
              <a:prstGeom prst="round2DiagRect">
                <a:avLst/>
              </a:prstGeom>
              <a:solidFill>
                <a:srgbClr val="F2F2F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6515100" y="177739"/>
                <a:ext cx="20574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0B1143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ID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en-US" b="1" dirty="0" smtClean="0">
                    <a:solidFill>
                      <a:srgbClr val="CC660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University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endParaRPr lang="en-US" dirty="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="" xmlns:p14="http://schemas.microsoft.com/office/powerpoint/2010/main" val="1560666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221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221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0"/>
            <a:ext cx="9137073" cy="610693"/>
            <a:chOff x="6927" y="11484"/>
            <a:chExt cx="9137073" cy="610693"/>
          </a:xfrm>
        </p:grpSpPr>
        <p:sp>
          <p:nvSpPr>
            <p:cNvPr id="9" name="Rectangle 8"/>
            <p:cNvSpPr/>
            <p:nvPr/>
          </p:nvSpPr>
          <p:spPr>
            <a:xfrm>
              <a:off x="6927" y="12577"/>
              <a:ext cx="6705600" cy="609600"/>
            </a:xfrm>
            <a:prstGeom prst="rect">
              <a:avLst/>
            </a:prstGeom>
            <a:solidFill>
              <a:srgbClr val="CC66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85800" y="11484"/>
              <a:ext cx="8458200" cy="609600"/>
            </a:xfrm>
            <a:prstGeom prst="rect">
              <a:avLst/>
            </a:prstGeom>
            <a:solidFill>
              <a:srgbClr val="0B1143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" name="Group 5"/>
            <p:cNvGrpSpPr/>
            <p:nvPr/>
          </p:nvGrpSpPr>
          <p:grpSpPr>
            <a:xfrm>
              <a:off x="6400800" y="120134"/>
              <a:ext cx="2133600" cy="380816"/>
              <a:chOff x="6438900" y="166255"/>
              <a:chExt cx="2133600" cy="380816"/>
            </a:xfrm>
          </p:grpSpPr>
          <p:sp>
            <p:nvSpPr>
              <p:cNvPr id="12" name="Round Diagonal Corner Rectangle 4"/>
              <p:cNvSpPr/>
              <p:nvPr/>
            </p:nvSpPr>
            <p:spPr>
              <a:xfrm>
                <a:off x="6438900" y="166255"/>
                <a:ext cx="2133600" cy="369332"/>
              </a:xfrm>
              <a:prstGeom prst="round2DiagRect">
                <a:avLst/>
              </a:prstGeom>
              <a:solidFill>
                <a:srgbClr val="F2F2F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6515100" y="177739"/>
                <a:ext cx="20574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0B1143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ID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en-US" b="1" dirty="0" smtClean="0">
                    <a:solidFill>
                      <a:srgbClr val="CC660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University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endParaRPr lang="en-US" dirty="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="" xmlns:p14="http://schemas.microsoft.com/office/powerpoint/2010/main" val="348608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655638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399"/>
            <a:ext cx="4040188" cy="4984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76401"/>
            <a:ext cx="4041775" cy="49847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0" y="0"/>
            <a:ext cx="9137073" cy="610693"/>
            <a:chOff x="6927" y="11484"/>
            <a:chExt cx="9137073" cy="610693"/>
          </a:xfrm>
        </p:grpSpPr>
        <p:sp>
          <p:nvSpPr>
            <p:cNvPr id="11" name="Rectangle 10"/>
            <p:cNvSpPr/>
            <p:nvPr/>
          </p:nvSpPr>
          <p:spPr>
            <a:xfrm>
              <a:off x="6927" y="12577"/>
              <a:ext cx="6705600" cy="609600"/>
            </a:xfrm>
            <a:prstGeom prst="rect">
              <a:avLst/>
            </a:prstGeom>
            <a:solidFill>
              <a:srgbClr val="CC66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85800" y="11484"/>
              <a:ext cx="8458200" cy="609600"/>
            </a:xfrm>
            <a:prstGeom prst="rect">
              <a:avLst/>
            </a:prstGeom>
            <a:solidFill>
              <a:srgbClr val="0B1143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" name="Group 5"/>
            <p:cNvGrpSpPr/>
            <p:nvPr/>
          </p:nvGrpSpPr>
          <p:grpSpPr>
            <a:xfrm>
              <a:off x="6400800" y="120134"/>
              <a:ext cx="2133600" cy="380816"/>
              <a:chOff x="6438900" y="166255"/>
              <a:chExt cx="2133600" cy="380816"/>
            </a:xfrm>
          </p:grpSpPr>
          <p:sp>
            <p:nvSpPr>
              <p:cNvPr id="14" name="Round Diagonal Corner Rectangle 4"/>
              <p:cNvSpPr/>
              <p:nvPr/>
            </p:nvSpPr>
            <p:spPr>
              <a:xfrm>
                <a:off x="6438900" y="166255"/>
                <a:ext cx="2133600" cy="369332"/>
              </a:xfrm>
              <a:prstGeom prst="round2DiagRect">
                <a:avLst/>
              </a:prstGeom>
              <a:solidFill>
                <a:srgbClr val="F2F2F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6515100" y="177739"/>
                <a:ext cx="20574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0B1143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ID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en-US" b="1" dirty="0" smtClean="0">
                    <a:solidFill>
                      <a:srgbClr val="CC660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University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endParaRPr lang="en-US" dirty="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="" xmlns:p14="http://schemas.microsoft.com/office/powerpoint/2010/main" val="1854249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19200"/>
            <a:ext cx="8229600" cy="1143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0" y="0"/>
            <a:ext cx="9137073" cy="610693"/>
            <a:chOff x="6927" y="11484"/>
            <a:chExt cx="9137073" cy="610693"/>
          </a:xfrm>
        </p:grpSpPr>
        <p:sp>
          <p:nvSpPr>
            <p:cNvPr id="7" name="Rectangle 6"/>
            <p:cNvSpPr/>
            <p:nvPr/>
          </p:nvSpPr>
          <p:spPr>
            <a:xfrm>
              <a:off x="6927" y="12577"/>
              <a:ext cx="6705600" cy="609600"/>
            </a:xfrm>
            <a:prstGeom prst="rect">
              <a:avLst/>
            </a:prstGeom>
            <a:solidFill>
              <a:srgbClr val="CC66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685800" y="11484"/>
              <a:ext cx="8458200" cy="609600"/>
            </a:xfrm>
            <a:prstGeom prst="rect">
              <a:avLst/>
            </a:prstGeom>
            <a:solidFill>
              <a:srgbClr val="0B1143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oup 5"/>
            <p:cNvGrpSpPr/>
            <p:nvPr/>
          </p:nvGrpSpPr>
          <p:grpSpPr>
            <a:xfrm>
              <a:off x="6400800" y="120134"/>
              <a:ext cx="2133600" cy="380816"/>
              <a:chOff x="6438900" y="166255"/>
              <a:chExt cx="2133600" cy="380816"/>
            </a:xfrm>
          </p:grpSpPr>
          <p:sp>
            <p:nvSpPr>
              <p:cNvPr id="10" name="Round Diagonal Corner Rectangle 4"/>
              <p:cNvSpPr/>
              <p:nvPr/>
            </p:nvSpPr>
            <p:spPr>
              <a:xfrm>
                <a:off x="6438900" y="166255"/>
                <a:ext cx="2133600" cy="369332"/>
              </a:xfrm>
              <a:prstGeom prst="round2DiagRect">
                <a:avLst/>
              </a:prstGeom>
              <a:solidFill>
                <a:srgbClr val="F2F2F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6515100" y="177739"/>
                <a:ext cx="20574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0B1143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ID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en-US" b="1" dirty="0" smtClean="0">
                    <a:solidFill>
                      <a:srgbClr val="CC660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University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endParaRPr lang="en-US" dirty="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="" xmlns:p14="http://schemas.microsoft.com/office/powerpoint/2010/main" val="1609998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0" y="0"/>
            <a:ext cx="9137073" cy="610693"/>
            <a:chOff x="6927" y="11484"/>
            <a:chExt cx="9137073" cy="610693"/>
          </a:xfrm>
        </p:grpSpPr>
        <p:sp>
          <p:nvSpPr>
            <p:cNvPr id="6" name="Rectangle 5"/>
            <p:cNvSpPr/>
            <p:nvPr/>
          </p:nvSpPr>
          <p:spPr>
            <a:xfrm>
              <a:off x="6927" y="12577"/>
              <a:ext cx="6705600" cy="609600"/>
            </a:xfrm>
            <a:prstGeom prst="rect">
              <a:avLst/>
            </a:prstGeom>
            <a:solidFill>
              <a:srgbClr val="CC66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685800" y="11484"/>
              <a:ext cx="8458200" cy="609600"/>
            </a:xfrm>
            <a:prstGeom prst="rect">
              <a:avLst/>
            </a:prstGeom>
            <a:solidFill>
              <a:srgbClr val="0B1143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5"/>
            <p:cNvGrpSpPr/>
            <p:nvPr/>
          </p:nvGrpSpPr>
          <p:grpSpPr>
            <a:xfrm>
              <a:off x="6400800" y="120134"/>
              <a:ext cx="2133600" cy="380816"/>
              <a:chOff x="6438900" y="166255"/>
              <a:chExt cx="2133600" cy="380816"/>
            </a:xfrm>
          </p:grpSpPr>
          <p:sp>
            <p:nvSpPr>
              <p:cNvPr id="9" name="Round Diagonal Corner Rectangle 4"/>
              <p:cNvSpPr/>
              <p:nvPr/>
            </p:nvSpPr>
            <p:spPr>
              <a:xfrm>
                <a:off x="6438900" y="166255"/>
                <a:ext cx="2133600" cy="369332"/>
              </a:xfrm>
              <a:prstGeom prst="round2DiagRect">
                <a:avLst/>
              </a:prstGeom>
              <a:solidFill>
                <a:srgbClr val="F2F2F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6515100" y="177739"/>
                <a:ext cx="20574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0B1143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ID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en-US" b="1" dirty="0" smtClean="0">
                    <a:solidFill>
                      <a:srgbClr val="CC660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University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endParaRPr lang="en-US" dirty="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="" xmlns:p14="http://schemas.microsoft.com/office/powerpoint/2010/main" val="3928449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53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1400" y="914400"/>
            <a:ext cx="4876800" cy="52435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057400"/>
            <a:ext cx="3008313" cy="40687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0"/>
            <a:ext cx="9137073" cy="610693"/>
            <a:chOff x="6927" y="11484"/>
            <a:chExt cx="9137073" cy="610693"/>
          </a:xfrm>
        </p:grpSpPr>
        <p:sp>
          <p:nvSpPr>
            <p:cNvPr id="9" name="Rectangle 8"/>
            <p:cNvSpPr/>
            <p:nvPr/>
          </p:nvSpPr>
          <p:spPr>
            <a:xfrm>
              <a:off x="6927" y="12577"/>
              <a:ext cx="6705600" cy="609600"/>
            </a:xfrm>
            <a:prstGeom prst="rect">
              <a:avLst/>
            </a:prstGeom>
            <a:solidFill>
              <a:srgbClr val="CC66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85800" y="11484"/>
              <a:ext cx="8458200" cy="609600"/>
            </a:xfrm>
            <a:prstGeom prst="rect">
              <a:avLst/>
            </a:prstGeom>
            <a:solidFill>
              <a:srgbClr val="0B1143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" name="Group 5"/>
            <p:cNvGrpSpPr/>
            <p:nvPr/>
          </p:nvGrpSpPr>
          <p:grpSpPr>
            <a:xfrm>
              <a:off x="6400800" y="120134"/>
              <a:ext cx="2133600" cy="380816"/>
              <a:chOff x="6438900" y="166255"/>
              <a:chExt cx="2133600" cy="380816"/>
            </a:xfrm>
          </p:grpSpPr>
          <p:sp>
            <p:nvSpPr>
              <p:cNvPr id="12" name="Round Diagonal Corner Rectangle 4"/>
              <p:cNvSpPr/>
              <p:nvPr/>
            </p:nvSpPr>
            <p:spPr>
              <a:xfrm>
                <a:off x="6438900" y="166255"/>
                <a:ext cx="2133600" cy="369332"/>
              </a:xfrm>
              <a:prstGeom prst="round2DiagRect">
                <a:avLst/>
              </a:prstGeom>
              <a:solidFill>
                <a:srgbClr val="F2F2F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6515100" y="177739"/>
                <a:ext cx="20574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0B1143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ID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en-US" b="1" dirty="0" smtClean="0">
                    <a:solidFill>
                      <a:srgbClr val="CC660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University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endParaRPr lang="en-US" dirty="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="" xmlns:p14="http://schemas.microsoft.com/office/powerpoint/2010/main" val="727198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990600"/>
            <a:ext cx="5410200" cy="3733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0"/>
            <a:ext cx="9137073" cy="610693"/>
            <a:chOff x="6927" y="11484"/>
            <a:chExt cx="9137073" cy="610693"/>
          </a:xfrm>
        </p:grpSpPr>
        <p:sp>
          <p:nvSpPr>
            <p:cNvPr id="9" name="Rectangle 8"/>
            <p:cNvSpPr/>
            <p:nvPr/>
          </p:nvSpPr>
          <p:spPr>
            <a:xfrm>
              <a:off x="6927" y="12577"/>
              <a:ext cx="6705600" cy="609600"/>
            </a:xfrm>
            <a:prstGeom prst="rect">
              <a:avLst/>
            </a:prstGeom>
            <a:solidFill>
              <a:srgbClr val="CC66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85800" y="11484"/>
              <a:ext cx="8458200" cy="609600"/>
            </a:xfrm>
            <a:prstGeom prst="rect">
              <a:avLst/>
            </a:prstGeom>
            <a:solidFill>
              <a:srgbClr val="0B1143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" name="Group 5"/>
            <p:cNvGrpSpPr/>
            <p:nvPr/>
          </p:nvGrpSpPr>
          <p:grpSpPr>
            <a:xfrm>
              <a:off x="6400800" y="120134"/>
              <a:ext cx="2133600" cy="380816"/>
              <a:chOff x="6438900" y="166255"/>
              <a:chExt cx="2133600" cy="380816"/>
            </a:xfrm>
          </p:grpSpPr>
          <p:sp>
            <p:nvSpPr>
              <p:cNvPr id="12" name="Round Diagonal Corner Rectangle 4"/>
              <p:cNvSpPr/>
              <p:nvPr/>
            </p:nvSpPr>
            <p:spPr>
              <a:xfrm>
                <a:off x="6438900" y="166255"/>
                <a:ext cx="2133600" cy="369332"/>
              </a:xfrm>
              <a:prstGeom prst="round2DiagRect">
                <a:avLst/>
              </a:prstGeom>
              <a:solidFill>
                <a:srgbClr val="F2F2F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6515100" y="177739"/>
                <a:ext cx="20574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0B1143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ID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en-US" b="1" dirty="0" smtClean="0">
                    <a:solidFill>
                      <a:srgbClr val="CC660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University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endParaRPr lang="en-US" dirty="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="" xmlns:p14="http://schemas.microsoft.com/office/powerpoint/2010/main" val="1459858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7848600" cy="1143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133600"/>
            <a:ext cx="7848600" cy="3992563"/>
          </a:xfrm>
        </p:spPr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9" name="Picture 18" descr="IDUniversity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 rot="5400000">
            <a:off x="5469185" y="3106985"/>
            <a:ext cx="6858000" cy="64403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32749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3" name="Picture 12" descr="IDUniversity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 rot="5400000">
            <a:off x="5469185" y="3106985"/>
            <a:ext cx="6858000" cy="64403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370742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301625" y="228600"/>
            <a:ext cx="8540750" cy="5870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01625" y="6245225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fld id="{26D39FBB-EEF8-44CF-97FF-83D85887A61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30803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81200"/>
            <a:ext cx="8229600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7DA40B-22BB-4E66-927F-C48A321DB77F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IDUniversityLogo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0" y="0"/>
            <a:ext cx="9144000" cy="64403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61133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b="1" kern="1200">
          <a:solidFill>
            <a:srgbClr val="CC6600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rgbClr val="7F7F7F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2.wav"/><Relationship Id="rId1" Type="http://schemas.openxmlformats.org/officeDocument/2006/relationships/tags" Target="../tags/tag2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3.wav"/><Relationship Id="rId1" Type="http://schemas.openxmlformats.org/officeDocument/2006/relationships/tags" Target="../tags/tag3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4.wav"/><Relationship Id="rId1" Type="http://schemas.openxmlformats.org/officeDocument/2006/relationships/tags" Target="../tags/tag4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5.wav"/><Relationship Id="rId1" Type="http://schemas.openxmlformats.org/officeDocument/2006/relationships/tags" Target="../tags/tag5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6.wav"/><Relationship Id="rId1" Type="http://schemas.openxmlformats.org/officeDocument/2006/relationships/tags" Target="../tags/tag6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7.wav"/><Relationship Id="rId1" Type="http://schemas.openxmlformats.org/officeDocument/2006/relationships/tags" Target="../tags/tag7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8.wav"/><Relationship Id="rId1" Type="http://schemas.openxmlformats.org/officeDocument/2006/relationships/tags" Target="../tags/tag8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9.wav"/><Relationship Id="rId1" Type="http://schemas.openxmlformats.org/officeDocument/2006/relationships/tags" Target="../tags/tag9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10.wav"/><Relationship Id="rId1" Type="http://schemas.openxmlformats.org/officeDocument/2006/relationships/tags" Target="../tags/tag10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11.wav"/><Relationship Id="rId1" Type="http://schemas.openxmlformats.org/officeDocument/2006/relationships/tags" Target="../tags/tag11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12.wav"/><Relationship Id="rId1" Type="http://schemas.openxmlformats.org/officeDocument/2006/relationships/tags" Target="../tags/tag12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13.wav"/><Relationship Id="rId1" Type="http://schemas.openxmlformats.org/officeDocument/2006/relationships/tags" Target="../tags/tag13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14.wav"/><Relationship Id="rId1" Type="http://schemas.openxmlformats.org/officeDocument/2006/relationships/tags" Target="../tags/tag14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15.wav"/><Relationship Id="rId1" Type="http://schemas.openxmlformats.org/officeDocument/2006/relationships/tags" Target="../tags/tag15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16.wav"/><Relationship Id="rId1" Type="http://schemas.openxmlformats.org/officeDocument/2006/relationships/tags" Target="../tags/tag16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17.wav"/><Relationship Id="rId1" Type="http://schemas.openxmlformats.org/officeDocument/2006/relationships/tags" Target="../tags/tag17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18.wav"/><Relationship Id="rId1" Type="http://schemas.openxmlformats.org/officeDocument/2006/relationships/tags" Target="../tags/tag18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19.wav"/><Relationship Id="rId1" Type="http://schemas.openxmlformats.org/officeDocument/2006/relationships/tags" Target="../tags/tag19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20.wav"/><Relationship Id="rId1" Type="http://schemas.openxmlformats.org/officeDocument/2006/relationships/tags" Target="../tags/tag20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21.wav"/><Relationship Id="rId1" Type="http://schemas.openxmlformats.org/officeDocument/2006/relationships/tags" Target="../tags/tag21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22.wav"/><Relationship Id="rId1" Type="http://schemas.openxmlformats.org/officeDocument/2006/relationships/tags" Target="../tags/tag22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23.wav"/><Relationship Id="rId1" Type="http://schemas.openxmlformats.org/officeDocument/2006/relationships/tags" Target="../tags/tag23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24.wav"/><Relationship Id="rId1" Type="http://schemas.openxmlformats.org/officeDocument/2006/relationships/tags" Target="../tags/tag24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5.wav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6.wav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4.xml"/><Relationship Id="rId1" Type="http://schemas.openxmlformats.org/officeDocument/2006/relationships/audio" Target="../media/audio27.wav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8.wav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9.wav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0.wav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1.wav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2.wav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33.wav"/><Relationship Id="rId1" Type="http://schemas.openxmlformats.org/officeDocument/2006/relationships/tags" Target="../tags/tag25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34.wav"/><Relationship Id="rId1" Type="http://schemas.openxmlformats.org/officeDocument/2006/relationships/tags" Target="../tags/tag26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35.wav"/><Relationship Id="rId1" Type="http://schemas.openxmlformats.org/officeDocument/2006/relationships/tags" Target="../tags/tag27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36.wav"/><Relationship Id="rId1" Type="http://schemas.openxmlformats.org/officeDocument/2006/relationships/tags" Target="../tags/tag28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37.wav"/><Relationship Id="rId1" Type="http://schemas.openxmlformats.org/officeDocument/2006/relationships/tags" Target="../tags/tag29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38.wav"/><Relationship Id="rId1" Type="http://schemas.openxmlformats.org/officeDocument/2006/relationships/tags" Target="../tags/tag30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39.wav"/><Relationship Id="rId1" Type="http://schemas.openxmlformats.org/officeDocument/2006/relationships/tags" Target="../tags/tag31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40.wav"/><Relationship Id="rId1" Type="http://schemas.openxmlformats.org/officeDocument/2006/relationships/tags" Target="../tags/tag32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41.wav"/><Relationship Id="rId1" Type="http://schemas.openxmlformats.org/officeDocument/2006/relationships/tags" Target="../tags/tag33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42.wav"/><Relationship Id="rId1" Type="http://schemas.openxmlformats.org/officeDocument/2006/relationships/tags" Target="../tags/tag34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43.wav"/><Relationship Id="rId1" Type="http://schemas.openxmlformats.org/officeDocument/2006/relationships/tags" Target="../tags/tag35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44.wav"/><Relationship Id="rId1" Type="http://schemas.openxmlformats.org/officeDocument/2006/relationships/tags" Target="../tags/tag36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45.wav"/><Relationship Id="rId1" Type="http://schemas.openxmlformats.org/officeDocument/2006/relationships/tags" Target="../tags/tag37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12.xml"/><Relationship Id="rId1" Type="http://schemas.openxmlformats.org/officeDocument/2006/relationships/audio" Target="../media/audio46.wav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12.xml"/><Relationship Id="rId1" Type="http://schemas.openxmlformats.org/officeDocument/2006/relationships/audio" Target="../media/audio47.wav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48.wav"/><Relationship Id="rId1" Type="http://schemas.openxmlformats.org/officeDocument/2006/relationships/tags" Target="../tags/tag38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12.xml"/><Relationship Id="rId1" Type="http://schemas.openxmlformats.org/officeDocument/2006/relationships/audio" Target="../media/audio49.wav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audio50.wav"/><Relationship Id="rId1" Type="http://schemas.openxmlformats.org/officeDocument/2006/relationships/tags" Target="../tags/tag39.xml"/><Relationship Id="rId6" Type="http://schemas.openxmlformats.org/officeDocument/2006/relationships/image" Target="../media/image2.png"/><Relationship Id="rId5" Type="http://schemas.openxmlformats.org/officeDocument/2006/relationships/hyperlink" Target="mailto:ficticousinstructor@YSMU.edu" TargetMode="External"/><Relationship Id="rId4" Type="http://schemas.openxmlformats.org/officeDocument/2006/relationships/notesSlide" Target="../notesSlides/notesSlide5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Cardiovascular </a:t>
            </a:r>
            <a:r>
              <a:rPr lang="en-US" dirty="0" smtClean="0"/>
              <a:t>System</a:t>
            </a:r>
            <a:endParaRPr lang="en-US" dirty="0"/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MEDICAL TERMINOLOGY </a:t>
            </a:r>
          </a:p>
          <a:p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  <p:pic>
        <p:nvPicPr>
          <p:cNvPr id="9" name="~PP3014.WAV">
            <a:hlinkClick r:id="" action="ppaction://media"/>
          </p:cNvPr>
          <p:cNvPicPr>
            <a:picLocks noRot="1" noChangeAspect="1"/>
          </p:cNvPicPr>
          <p:nvPr>
            <a:wavAudioFile r:embed="rId1" name="~PP3014.WAV"/>
          </p:nvPr>
        </p:nvPicPr>
        <p:blipFill>
          <a:blip r:embed="rId5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07255321"/>
      </p:ext>
    </p:extLst>
  </p:cSld>
  <p:clrMapOvr>
    <a:masterClrMapping/>
  </p:clrMapOvr>
  <p:transition advTm="775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</a:t>
            </a:r>
          </a:p>
        </p:txBody>
      </p:sp>
      <p:sp>
        <p:nvSpPr>
          <p:cNvPr id="10649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51388" y="1905000"/>
            <a:ext cx="8229600" cy="44196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Cardiovascular system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is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a series of tubes and a muscular pump that provides a ONE-WAY street for blood, oxygen, and nutrients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  <a:p>
            <a:pPr>
              <a:lnSpc>
                <a:spcPct val="90000"/>
              </a:lnSpc>
            </a:pPr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Blood and nutrients travel through blood vessels (arteries, veins, and capillaries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).</a:t>
            </a:r>
          </a:p>
          <a:p>
            <a:pPr lvl="1">
              <a:lnSpc>
                <a:spcPct val="90000"/>
              </a:lnSpc>
            </a:pPr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The cardiovascular system is fueled by a muscular pump called the heart.</a:t>
            </a:r>
            <a:endParaRPr lang="en-US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90000"/>
              </a:lnSpc>
            </a:pP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  <p:pic>
        <p:nvPicPr>
          <p:cNvPr id="8" name="~PP2588.WAV">
            <a:hlinkClick r:id="" action="ppaction://media"/>
          </p:cNvPr>
          <p:cNvPicPr>
            <a:picLocks noRot="1" noChangeAspect="1"/>
          </p:cNvPicPr>
          <p:nvPr>
            <a:wavAudioFile r:embed="rId2" name="~PP2588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="" xmlns:p14="http://schemas.microsoft.com/office/powerpoint/2010/main" val="1560893341"/>
      </p:ext>
    </p:extLst>
  </p:cSld>
  <p:clrMapOvr>
    <a:masterClrMapping/>
  </p:clrMapOvr>
  <p:transition advTm="50810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30000">
                                          <p:val>
                                            <p:strVal val="#ppt_h/2"/>
                                          </p:val>
                                        </p:tav>
                                        <p:tav tm="40000">
                                          <p:val>
                                            <p:strVal val="#ppt_h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"/>
                                          </p:val>
                                        </p:tav>
                                        <p:tav tm="60000">
                                          <p:val>
                                            <p:strVal val="#ppt_h"/>
                                          </p:val>
                                        </p:tav>
                                        <p:tav tm="69900">
                                          <p:val>
                                            <p:strVal val="#ppt_h/2"/>
                                          </p:val>
                                        </p:tav>
                                        <p:tav tm="8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5"/>
                                          </p:val>
                                        </p:tav>
                                        <p:tav tm="20000">
                                          <p:val>
                                            <p:strVal val="#ppt_y-.2"/>
                                          </p:val>
                                        </p:tav>
                                        <p:tav tm="30000">
                                          <p:val>
                                            <p:strVal val="#ppt_y"/>
                                          </p:val>
                                        </p:tav>
                                        <p:tav tm="40000">
                                          <p:val>
                                            <p:strVal val="#ppt_y-.15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60000">
                                          <p:val>
                                            <p:strVal val="#ppt_y-.1"/>
                                          </p:val>
                                        </p:tav>
                                        <p:tav tm="69900">
                                          <p:val>
                                            <p:strVal val="#ppt_y"/>
                                          </p:val>
                                        </p:tav>
                                        <p:tav tm="80000">
                                          <p:val>
                                            <p:strVal val="#ppt_y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35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106498" grpId="0"/>
      <p:bldP spid="10649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Heart</a:t>
            </a:r>
            <a:endParaRPr lang="en-US" dirty="0"/>
          </a:p>
        </p:txBody>
      </p:sp>
      <p:sp>
        <p:nvSpPr>
          <p:cNvPr id="10752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Heart </a:t>
            </a:r>
          </a:p>
          <a:p>
            <a:pPr lvl="1"/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constructed as two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pumps connected by a SEPTUM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  <a:p>
            <a:pPr marL="457200" lvl="1" indent="0">
              <a:buNone/>
            </a:pPr>
            <a:endParaRPr lang="en-US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The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right side of the heart pumps blood that is deficient in oxygen to the lungs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  <a:p>
            <a:pPr lvl="1"/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The left side of the heart pumps blood that is rich in oxygen to the body.</a:t>
            </a:r>
          </a:p>
        </p:txBody>
      </p:sp>
      <p:sp>
        <p:nvSpPr>
          <p:cNvPr id="4" name="Rectangle 3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  <p:pic>
        <p:nvPicPr>
          <p:cNvPr id="7" name="~PP173.WAV">
            <a:hlinkClick r:id="" action="ppaction://media"/>
          </p:cNvPr>
          <p:cNvPicPr>
            <a:picLocks noRot="1" noChangeAspect="1"/>
          </p:cNvPicPr>
          <p:nvPr>
            <a:wavAudioFile r:embed="rId2" name="~PP173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="" xmlns:p14="http://schemas.microsoft.com/office/powerpoint/2010/main" val="2801258010"/>
      </p:ext>
    </p:extLst>
  </p:cSld>
  <p:clrMapOvr>
    <a:masterClrMapping/>
  </p:clrMapOvr>
  <p:transition advTm="179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500"/>
                                        <p:tgtEl>
                                          <p:spTgt spid="107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07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7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07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075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4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07522" grpId="0"/>
      <p:bldP spid="10752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366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heart </a:t>
            </a:r>
            <a:endParaRPr lang="en-US" dirty="0" smtClean="0"/>
          </a:p>
          <a:p>
            <a:pPr lvl="1"/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is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a muscular organ that pumps blood and is enclosed in a membranous sac.  </a:t>
            </a:r>
            <a:endParaRPr lang="en-US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en-US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This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sac allows the heart to beat without friction.</a:t>
            </a:r>
          </a:p>
          <a:p>
            <a:r>
              <a:rPr lang="en-US" dirty="0" smtClean="0"/>
              <a:t>PERICARDIUM</a:t>
            </a:r>
          </a:p>
          <a:p>
            <a:pPr lvl="1"/>
            <a:r>
              <a:rPr lang="en-US" sz="2400" dirty="0" err="1" smtClean="0">
                <a:solidFill>
                  <a:schemeClr val="bg1">
                    <a:lumMod val="50000"/>
                  </a:schemeClr>
                </a:solidFill>
              </a:rPr>
              <a:t>Peri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-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means “around”,  </a:t>
            </a:r>
            <a:r>
              <a:rPr lang="en-US" sz="2400" dirty="0" err="1">
                <a:solidFill>
                  <a:schemeClr val="bg1">
                    <a:lumMod val="50000"/>
                  </a:schemeClr>
                </a:solidFill>
              </a:rPr>
              <a:t>cardium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 refers to the heart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  <a:p>
            <a:pPr lvl="2"/>
            <a:r>
              <a:rPr lang="en-US" sz="2000" dirty="0"/>
              <a:t>A sac that surrounds the heart.</a:t>
            </a:r>
          </a:p>
          <a:p>
            <a:pPr lvl="2"/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  <p:pic>
        <p:nvPicPr>
          <p:cNvPr id="7" name="~PP2055.WAV">
            <a:hlinkClick r:id="" action="ppaction://media"/>
          </p:cNvPr>
          <p:cNvPicPr>
            <a:picLocks noRot="1" noChangeAspect="1"/>
          </p:cNvPicPr>
          <p:nvPr>
            <a:wavAudioFile r:embed="rId2" name="~PP2055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="" xmlns:p14="http://schemas.microsoft.com/office/powerpoint/2010/main" val="14824102"/>
      </p:ext>
    </p:extLst>
  </p:cSld>
  <p:clrMapOvr>
    <a:masterClrMapping/>
  </p:clrMapOvr>
  <p:transition advTm="2635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500"/>
                                        <p:tgtEl>
                                          <p:spTgt spid="113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13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3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136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136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136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136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3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13666" grpId="0"/>
      <p:bldP spid="11366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Heart</a:t>
            </a:r>
          </a:p>
        </p:txBody>
      </p:sp>
      <p:sp>
        <p:nvSpPr>
          <p:cNvPr id="11264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dirty="0"/>
              <a:t>The heart has three distinct layers of tissue</a:t>
            </a:r>
            <a:r>
              <a:rPr lang="en-US" sz="2800" dirty="0" smtClean="0"/>
              <a:t>.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The 3 Layers are: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sz="2800" dirty="0" smtClean="0"/>
              <a:t>	     </a:t>
            </a:r>
            <a:r>
              <a:rPr lang="en-US" sz="2000" dirty="0" smtClean="0">
                <a:solidFill>
                  <a:schemeClr val="tx1"/>
                </a:solidFill>
              </a:rPr>
              <a:t>1</a:t>
            </a:r>
            <a:r>
              <a:rPr lang="en-US" sz="2000" dirty="0">
                <a:solidFill>
                  <a:schemeClr val="tx1"/>
                </a:solidFill>
              </a:rPr>
              <a:t>.  endocardium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sz="2000" dirty="0">
                <a:solidFill>
                  <a:schemeClr val="tx1"/>
                </a:solidFill>
              </a:rPr>
              <a:t>             - deepest </a:t>
            </a:r>
            <a:r>
              <a:rPr lang="en-US" sz="2000" dirty="0" smtClean="0">
                <a:solidFill>
                  <a:schemeClr val="tx1"/>
                </a:solidFill>
              </a:rPr>
              <a:t>layer</a:t>
            </a: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sz="2000" dirty="0">
                <a:solidFill>
                  <a:schemeClr val="tx1"/>
                </a:solidFill>
              </a:rPr>
              <a:t>     </a:t>
            </a:r>
            <a:r>
              <a:rPr lang="en-US" sz="2000" dirty="0" smtClean="0">
                <a:solidFill>
                  <a:schemeClr val="tx1"/>
                </a:solidFill>
              </a:rPr>
              <a:t>      2</a:t>
            </a:r>
            <a:r>
              <a:rPr lang="en-US" sz="2000" dirty="0">
                <a:solidFill>
                  <a:schemeClr val="tx1"/>
                </a:solidFill>
              </a:rPr>
              <a:t>.  myocardium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sz="2000" dirty="0">
                <a:solidFill>
                  <a:schemeClr val="tx1"/>
                </a:solidFill>
              </a:rPr>
              <a:t>             - </a:t>
            </a:r>
            <a:r>
              <a:rPr lang="en-US" sz="2000" dirty="0" smtClean="0">
                <a:solidFill>
                  <a:schemeClr val="tx1"/>
                </a:solidFill>
              </a:rPr>
              <a:t>muscle layer</a:t>
            </a: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sz="2000" dirty="0">
                <a:solidFill>
                  <a:schemeClr val="tx1"/>
                </a:solidFill>
              </a:rPr>
              <a:t>     </a:t>
            </a:r>
            <a:r>
              <a:rPr lang="en-US" sz="2000" dirty="0" smtClean="0">
                <a:solidFill>
                  <a:schemeClr val="tx1"/>
                </a:solidFill>
              </a:rPr>
              <a:t>      3</a:t>
            </a:r>
            <a:r>
              <a:rPr lang="en-US" sz="2000" dirty="0">
                <a:solidFill>
                  <a:schemeClr val="tx1"/>
                </a:solidFill>
              </a:rPr>
              <a:t>.  </a:t>
            </a:r>
            <a:r>
              <a:rPr lang="en-US" sz="2000" dirty="0" err="1">
                <a:solidFill>
                  <a:schemeClr val="tx1"/>
                </a:solidFill>
              </a:rPr>
              <a:t>epicardium</a:t>
            </a: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sz="2000" dirty="0">
                <a:solidFill>
                  <a:schemeClr val="tx1"/>
                </a:solidFill>
              </a:rPr>
              <a:t>             - outermost layer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sz="2800" dirty="0"/>
              <a:t>         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  <p:pic>
        <p:nvPicPr>
          <p:cNvPr id="8" name="~PP2989.WAV">
            <a:hlinkClick r:id="" action="ppaction://media"/>
          </p:cNvPr>
          <p:cNvPicPr>
            <a:picLocks noRot="1" noChangeAspect="1"/>
          </p:cNvPicPr>
          <p:nvPr>
            <a:wavAudioFile r:embed="rId2" name="~PP2989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="" xmlns:p14="http://schemas.microsoft.com/office/powerpoint/2010/main" val="1143061952"/>
      </p:ext>
    </p:extLst>
  </p:cSld>
  <p:clrMapOvr>
    <a:masterClrMapping/>
  </p:clrMapOvr>
  <p:transition advTm="26061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26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126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30000">
                                          <p:val>
                                            <p:strVal val="#ppt_h/2"/>
                                          </p:val>
                                        </p:tav>
                                        <p:tav tm="40000">
                                          <p:val>
                                            <p:strVal val="#ppt_h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"/>
                                          </p:val>
                                        </p:tav>
                                        <p:tav tm="60000">
                                          <p:val>
                                            <p:strVal val="#ppt_h"/>
                                          </p:val>
                                        </p:tav>
                                        <p:tav tm="69900">
                                          <p:val>
                                            <p:strVal val="#ppt_h/2"/>
                                          </p:val>
                                        </p:tav>
                                        <p:tav tm="8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126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126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5"/>
                                          </p:val>
                                        </p:tav>
                                        <p:tav tm="20000">
                                          <p:val>
                                            <p:strVal val="#ppt_y-.2"/>
                                          </p:val>
                                        </p:tav>
                                        <p:tav tm="30000">
                                          <p:val>
                                            <p:strVal val="#ppt_y"/>
                                          </p:val>
                                        </p:tav>
                                        <p:tav tm="40000">
                                          <p:val>
                                            <p:strVal val="#ppt_y-.15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60000">
                                          <p:val>
                                            <p:strVal val="#ppt_y-.1"/>
                                          </p:val>
                                        </p:tav>
                                        <p:tav tm="69900">
                                          <p:val>
                                            <p:strVal val="#ppt_y"/>
                                          </p:val>
                                        </p:tav>
                                        <p:tav tm="80000">
                                          <p:val>
                                            <p:strVal val="#ppt_y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4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112642" grpId="0"/>
      <p:bldP spid="11264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Heart</a:t>
            </a:r>
            <a:endParaRPr lang="en-US" dirty="0"/>
          </a:p>
        </p:txBody>
      </p:sp>
      <p:sp>
        <p:nvSpPr>
          <p:cNvPr id="11469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Arial" charset="0"/>
              <a:buNone/>
            </a:pPr>
            <a:r>
              <a:rPr lang="en-US" sz="3000" dirty="0" err="1"/>
              <a:t>Peri</a:t>
            </a:r>
            <a:r>
              <a:rPr lang="en-US" sz="3000" dirty="0"/>
              <a:t>/</a:t>
            </a:r>
            <a:r>
              <a:rPr lang="en-US" sz="3000" dirty="0" err="1"/>
              <a:t>cardi</a:t>
            </a:r>
            <a:r>
              <a:rPr lang="en-US" sz="3000" dirty="0"/>
              <a:t>/</a:t>
            </a:r>
            <a:r>
              <a:rPr lang="en-US" sz="3000" dirty="0" err="1"/>
              <a:t>ectomy</a:t>
            </a:r>
            <a:endParaRPr lang="en-US" sz="3000" dirty="0"/>
          </a:p>
          <a:p>
            <a:pPr>
              <a:buFont typeface="Arial" charset="0"/>
              <a:buNone/>
            </a:pPr>
            <a:r>
              <a:rPr lang="en-US" sz="2800" dirty="0"/>
              <a:t>             </a:t>
            </a:r>
            <a:r>
              <a:rPr lang="en-US" sz="2600" dirty="0">
                <a:solidFill>
                  <a:schemeClr val="bg1">
                    <a:lumMod val="50000"/>
                  </a:schemeClr>
                </a:solidFill>
              </a:rPr>
              <a:t>- </a:t>
            </a:r>
            <a:r>
              <a:rPr lang="en-US" sz="2600" dirty="0" smtClean="0">
                <a:solidFill>
                  <a:schemeClr val="bg1">
                    <a:lumMod val="50000"/>
                  </a:schemeClr>
                </a:solidFill>
              </a:rPr>
              <a:t>surgery </a:t>
            </a:r>
            <a:r>
              <a:rPr lang="en-US" sz="2600" dirty="0">
                <a:solidFill>
                  <a:schemeClr val="bg1">
                    <a:lumMod val="50000"/>
                  </a:schemeClr>
                </a:solidFill>
              </a:rPr>
              <a:t>procedure excising the pericardium.</a:t>
            </a:r>
          </a:p>
          <a:p>
            <a:pPr>
              <a:buFont typeface="Arial" charset="0"/>
              <a:buNone/>
            </a:pPr>
            <a:endParaRPr lang="en-US" sz="2800" dirty="0"/>
          </a:p>
          <a:p>
            <a:pPr>
              <a:buFont typeface="Arial" charset="0"/>
              <a:buNone/>
            </a:pPr>
            <a:r>
              <a:rPr lang="en-US" sz="3000" dirty="0" err="1"/>
              <a:t>Peri</a:t>
            </a:r>
            <a:r>
              <a:rPr lang="en-US" sz="3000" dirty="0"/>
              <a:t>/</a:t>
            </a:r>
            <a:r>
              <a:rPr lang="en-US" sz="3000" dirty="0" err="1"/>
              <a:t>cardi</a:t>
            </a:r>
            <a:r>
              <a:rPr lang="en-US" sz="3000" dirty="0"/>
              <a:t>/o/</a:t>
            </a:r>
            <a:r>
              <a:rPr lang="en-US" sz="3000" dirty="0" err="1"/>
              <a:t>rraphy</a:t>
            </a:r>
            <a:endParaRPr lang="en-US" sz="3000" dirty="0"/>
          </a:p>
          <a:p>
            <a:pPr>
              <a:buFont typeface="Arial" charset="0"/>
              <a:buNone/>
            </a:pPr>
            <a:r>
              <a:rPr lang="en-US" sz="2800" dirty="0"/>
              <a:t>              </a:t>
            </a:r>
            <a:r>
              <a:rPr lang="en-US" sz="2600" dirty="0">
                <a:solidFill>
                  <a:schemeClr val="bg1">
                    <a:lumMod val="50000"/>
                  </a:schemeClr>
                </a:solidFill>
              </a:rPr>
              <a:t>- suturing a wound of the pericardium.</a:t>
            </a:r>
          </a:p>
          <a:p>
            <a:pPr>
              <a:buFont typeface="Arial" charset="0"/>
              <a:buNone/>
            </a:pPr>
            <a:endParaRPr lang="en-US" sz="28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buFont typeface="Arial" charset="0"/>
              <a:buNone/>
            </a:pPr>
            <a:r>
              <a:rPr lang="en-US" sz="3000" dirty="0"/>
              <a:t>My/o/</a:t>
            </a:r>
            <a:r>
              <a:rPr lang="en-US" sz="3000" dirty="0" err="1"/>
              <a:t>cardi</a:t>
            </a:r>
            <a:r>
              <a:rPr lang="en-US" sz="3000" dirty="0"/>
              <a:t>/um</a:t>
            </a:r>
          </a:p>
          <a:p>
            <a:pPr>
              <a:buFont typeface="Arial" charset="0"/>
              <a:buNone/>
            </a:pPr>
            <a:r>
              <a:rPr lang="en-US" sz="2800" dirty="0"/>
              <a:t>             </a:t>
            </a:r>
            <a:r>
              <a:rPr lang="en-US" sz="2600" dirty="0">
                <a:solidFill>
                  <a:schemeClr val="bg1">
                    <a:lumMod val="50000"/>
                  </a:schemeClr>
                </a:solidFill>
              </a:rPr>
              <a:t>- the muscular layer of the heart.</a:t>
            </a:r>
          </a:p>
        </p:txBody>
      </p:sp>
      <p:sp>
        <p:nvSpPr>
          <p:cNvPr id="4" name="Rectangle 3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  <p:pic>
        <p:nvPicPr>
          <p:cNvPr id="8" name="~PP577.WAV">
            <a:hlinkClick r:id="" action="ppaction://media"/>
          </p:cNvPr>
          <p:cNvPicPr>
            <a:picLocks noRot="1" noChangeAspect="1"/>
          </p:cNvPicPr>
          <p:nvPr>
            <a:wavAudioFile r:embed="rId2" name="~PP577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="" xmlns:p14="http://schemas.microsoft.com/office/powerpoint/2010/main" val="3095269784"/>
      </p:ext>
    </p:extLst>
  </p:cSld>
  <p:clrMapOvr>
    <a:masterClrMapping/>
  </p:clrMapOvr>
  <p:transition advTm="3841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500"/>
                                        <p:tgtEl>
                                          <p:spTgt spid="114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14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14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146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146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146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146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4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114690" grpId="0"/>
      <p:bldP spid="114691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Heart</a:t>
            </a:r>
            <a:endParaRPr lang="en-US" dirty="0"/>
          </a:p>
        </p:txBody>
      </p:sp>
      <p:sp>
        <p:nvSpPr>
          <p:cNvPr id="11571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Heart </a:t>
            </a:r>
          </a:p>
          <a:p>
            <a:pPr lvl="1"/>
            <a:r>
              <a:rPr lang="en-US" sz="2400" dirty="0" smtClean="0"/>
              <a:t>is separated into  a Right and a Left half.</a:t>
            </a:r>
          </a:p>
          <a:p>
            <a:pPr lvl="1"/>
            <a:r>
              <a:rPr lang="en-US" sz="2400" dirty="0" smtClean="0"/>
              <a:t>These halves </a:t>
            </a:r>
            <a:r>
              <a:rPr lang="en-US" sz="2400" dirty="0"/>
              <a:t>are </a:t>
            </a:r>
            <a:r>
              <a:rPr lang="en-US" sz="2400" dirty="0" smtClean="0"/>
              <a:t>vertical </a:t>
            </a:r>
            <a:r>
              <a:rPr lang="en-US" sz="2400" dirty="0"/>
              <a:t>divisions of the </a:t>
            </a:r>
            <a:r>
              <a:rPr lang="en-US" sz="2400" dirty="0" smtClean="0"/>
              <a:t>heart separated by a SEPTUM.</a:t>
            </a:r>
            <a:endParaRPr lang="en-US" sz="2400" dirty="0"/>
          </a:p>
          <a:p>
            <a:endParaRPr lang="en-US" sz="2400" dirty="0"/>
          </a:p>
          <a:p>
            <a:r>
              <a:rPr lang="en-US" dirty="0" smtClean="0"/>
              <a:t>SEPTUM</a:t>
            </a:r>
          </a:p>
          <a:p>
            <a:pPr lvl="1"/>
            <a:r>
              <a:rPr lang="en-US" sz="2400" dirty="0" smtClean="0"/>
              <a:t>a muscular wall dividing two compartments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  <p:pic>
        <p:nvPicPr>
          <p:cNvPr id="7" name="~PP2726.WAV">
            <a:hlinkClick r:id="" action="ppaction://media"/>
          </p:cNvPr>
          <p:cNvPicPr>
            <a:picLocks noRot="1" noChangeAspect="1"/>
          </p:cNvPicPr>
          <p:nvPr>
            <a:wavAudioFile r:embed="rId2" name="~PP2726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="" xmlns:p14="http://schemas.microsoft.com/office/powerpoint/2010/main" val="2930135468"/>
      </p:ext>
    </p:extLst>
  </p:cSld>
  <p:clrMapOvr>
    <a:masterClrMapping/>
  </p:clrMapOvr>
  <p:transition advTm="18410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15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15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57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5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157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57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33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15714" grpId="0"/>
      <p:bldP spid="11571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Heart</a:t>
            </a:r>
            <a:endParaRPr lang="en-US" dirty="0"/>
          </a:p>
        </p:txBody>
      </p:sp>
      <p:sp>
        <p:nvSpPr>
          <p:cNvPr id="11571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51388" y="1828800"/>
            <a:ext cx="8229600" cy="4221163"/>
          </a:xfrm>
        </p:spPr>
        <p:txBody>
          <a:bodyPr>
            <a:normAutofit/>
          </a:bodyPr>
          <a:lstStyle/>
          <a:p>
            <a:r>
              <a:rPr lang="en-US" dirty="0" smtClean="0"/>
              <a:t>The ATRIUM </a:t>
            </a:r>
          </a:p>
          <a:p>
            <a:pPr lvl="1"/>
            <a:r>
              <a:rPr lang="en-US" sz="2400" dirty="0"/>
              <a:t>The top </a:t>
            </a:r>
            <a:r>
              <a:rPr lang="en-US" sz="2400" dirty="0" smtClean="0"/>
              <a:t>two compartments of the heart.</a:t>
            </a:r>
            <a:endParaRPr lang="en-US" sz="2400" dirty="0"/>
          </a:p>
          <a:p>
            <a:endParaRPr lang="en-US" dirty="0"/>
          </a:p>
          <a:p>
            <a:r>
              <a:rPr lang="en-US" dirty="0" smtClean="0"/>
              <a:t>The VENTRICLES</a:t>
            </a:r>
          </a:p>
          <a:p>
            <a:pPr lvl="1"/>
            <a:r>
              <a:rPr lang="en-US" sz="2400" dirty="0" smtClean="0"/>
              <a:t>The bottom two compartments of the heart</a:t>
            </a:r>
          </a:p>
          <a:p>
            <a:pPr marL="457200" lvl="1" indent="0">
              <a:buNone/>
            </a:pPr>
            <a:endParaRPr lang="en-US" sz="2400" dirty="0"/>
          </a:p>
          <a:p>
            <a:r>
              <a:rPr lang="en-US" dirty="0"/>
              <a:t>Therefore, there are right and left atrium and right and left ventricles.</a:t>
            </a:r>
          </a:p>
        </p:txBody>
      </p:sp>
      <p:sp>
        <p:nvSpPr>
          <p:cNvPr id="4" name="Rectangle 3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  <p:pic>
        <p:nvPicPr>
          <p:cNvPr id="7" name="~PP1347.WAV">
            <a:hlinkClick r:id="" action="ppaction://media"/>
          </p:cNvPr>
          <p:cNvPicPr>
            <a:picLocks noRot="1" noChangeAspect="1"/>
          </p:cNvPicPr>
          <p:nvPr>
            <a:wavAudioFile r:embed="rId2" name="~PP1347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="" xmlns:p14="http://schemas.microsoft.com/office/powerpoint/2010/main" val="2200397656"/>
      </p:ext>
    </p:extLst>
  </p:cSld>
  <p:clrMapOvr>
    <a:masterClrMapping/>
  </p:clrMapOvr>
  <p:transition advTm="23110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15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15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57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57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157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157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35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15714" grpId="0"/>
      <p:bldP spid="11571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Heart</a:t>
            </a:r>
            <a:endParaRPr lang="en-US" dirty="0"/>
          </a:p>
        </p:txBody>
      </p:sp>
      <p:sp>
        <p:nvSpPr>
          <p:cNvPr id="116739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Abbreviations for chambers</a:t>
            </a:r>
            <a:r>
              <a:rPr lang="en-US" dirty="0" smtClean="0"/>
              <a:t>:</a:t>
            </a:r>
          </a:p>
          <a:p>
            <a:pPr lvl="1"/>
            <a:r>
              <a:rPr lang="en-US" sz="2400" dirty="0" smtClean="0"/>
              <a:t>Right Atrium		RA</a:t>
            </a:r>
          </a:p>
          <a:p>
            <a:pPr lvl="1"/>
            <a:r>
              <a:rPr lang="en-US" sz="2400" dirty="0" smtClean="0"/>
              <a:t>Right Ventricle		RV</a:t>
            </a:r>
          </a:p>
          <a:p>
            <a:pPr lvl="1"/>
            <a:r>
              <a:rPr lang="en-US" sz="2400" dirty="0" smtClean="0"/>
              <a:t>Left Atrium			LA</a:t>
            </a:r>
          </a:p>
          <a:p>
            <a:pPr lvl="1"/>
            <a:r>
              <a:rPr lang="en-US" sz="2400" dirty="0" smtClean="0"/>
              <a:t>Left Ventricle		LV</a:t>
            </a:r>
          </a:p>
          <a:p>
            <a:pPr>
              <a:buFont typeface="Arial" charset="0"/>
              <a:buNone/>
            </a:pP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  <p:pic>
        <p:nvPicPr>
          <p:cNvPr id="7" name="~PP3260.WAV">
            <a:hlinkClick r:id="" action="ppaction://media"/>
          </p:cNvPr>
          <p:cNvPicPr>
            <a:picLocks noRot="1" noChangeAspect="1"/>
          </p:cNvPicPr>
          <p:nvPr>
            <a:wavAudioFile r:embed="rId2" name="~PP3260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="" xmlns:p14="http://schemas.microsoft.com/office/powerpoint/2010/main" val="983589861"/>
      </p:ext>
    </p:extLst>
  </p:cSld>
  <p:clrMapOvr>
    <a:masterClrMapping/>
  </p:clrMapOvr>
  <p:transition advTm="263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16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1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16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167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167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3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16738" grpId="0"/>
      <p:bldP spid="11673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Atrium</a:t>
            </a:r>
            <a:endParaRPr lang="en-US" dirty="0"/>
          </a:p>
        </p:txBody>
      </p:sp>
      <p:sp>
        <p:nvSpPr>
          <p:cNvPr id="11776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Atria</a:t>
            </a:r>
          </a:p>
          <a:p>
            <a:pPr lvl="1"/>
            <a:r>
              <a:rPr lang="en-US" sz="2400" dirty="0" smtClean="0"/>
              <a:t>smaller </a:t>
            </a:r>
            <a:r>
              <a:rPr lang="en-US" sz="2400" dirty="0"/>
              <a:t>than the </a:t>
            </a:r>
            <a:r>
              <a:rPr lang="en-US" sz="2400" dirty="0" smtClean="0"/>
              <a:t>ventricles.  </a:t>
            </a:r>
          </a:p>
          <a:p>
            <a:pPr lvl="1"/>
            <a:r>
              <a:rPr lang="en-US" sz="2400" dirty="0" smtClean="0"/>
              <a:t>atria </a:t>
            </a:r>
            <a:r>
              <a:rPr lang="en-US" sz="2400" dirty="0"/>
              <a:t>are responsible for </a:t>
            </a:r>
            <a:r>
              <a:rPr lang="en-US" sz="2400" dirty="0" smtClean="0"/>
              <a:t>receiving blood from all parts of the body.</a:t>
            </a:r>
            <a:endParaRPr lang="en-US" sz="2400" dirty="0"/>
          </a:p>
          <a:p>
            <a:r>
              <a:rPr lang="en-US" dirty="0" smtClean="0"/>
              <a:t>Right Atrium</a:t>
            </a:r>
          </a:p>
          <a:p>
            <a:pPr lvl="1"/>
            <a:r>
              <a:rPr lang="en-US" sz="2400" dirty="0" smtClean="0"/>
              <a:t>receives blood from the entire body through veins</a:t>
            </a:r>
          </a:p>
          <a:p>
            <a:pPr lvl="1"/>
            <a:r>
              <a:rPr lang="en-US" sz="2400" dirty="0" smtClean="0"/>
              <a:t>This blood is oxygen poor.</a:t>
            </a:r>
          </a:p>
          <a:p>
            <a:r>
              <a:rPr lang="en-US" dirty="0" smtClean="0"/>
              <a:t>Left Atrium </a:t>
            </a:r>
          </a:p>
          <a:p>
            <a:pPr lvl="1"/>
            <a:r>
              <a:rPr lang="en-US" sz="2400" dirty="0" smtClean="0"/>
              <a:t>receives blood from the lungs.</a:t>
            </a:r>
          </a:p>
          <a:p>
            <a:pPr lvl="1"/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  <p:pic>
        <p:nvPicPr>
          <p:cNvPr id="7" name="~PP2909.WAV">
            <a:hlinkClick r:id="" action="ppaction://media"/>
          </p:cNvPr>
          <p:cNvPicPr>
            <a:picLocks noRot="1" noChangeAspect="1"/>
          </p:cNvPicPr>
          <p:nvPr>
            <a:wavAudioFile r:embed="rId2" name="~PP2909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="" xmlns:p14="http://schemas.microsoft.com/office/powerpoint/2010/main" val="3990652885"/>
      </p:ext>
    </p:extLst>
  </p:cSld>
  <p:clrMapOvr>
    <a:masterClrMapping/>
  </p:clrMapOvr>
  <p:transition advTm="3232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500"/>
                                        <p:tgtEl>
                                          <p:spTgt spid="117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17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7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17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17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177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177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177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177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4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17762" grpId="0"/>
      <p:bldP spid="11776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Ventricles</a:t>
            </a:r>
            <a:endParaRPr lang="en-US" dirty="0"/>
          </a:p>
        </p:txBody>
      </p:sp>
      <p:sp>
        <p:nvSpPr>
          <p:cNvPr id="11776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Ventricles</a:t>
            </a:r>
          </a:p>
          <a:p>
            <a:pPr lvl="1"/>
            <a:r>
              <a:rPr lang="en-US" sz="2400" dirty="0" smtClean="0"/>
              <a:t>larger </a:t>
            </a:r>
            <a:r>
              <a:rPr lang="en-US" sz="2400" dirty="0"/>
              <a:t>than the atrium.  </a:t>
            </a:r>
            <a:endParaRPr lang="en-US" sz="2400" dirty="0" smtClean="0"/>
          </a:p>
          <a:p>
            <a:pPr lvl="1"/>
            <a:r>
              <a:rPr lang="en-US" sz="2400" dirty="0" smtClean="0"/>
              <a:t>ventricles </a:t>
            </a:r>
            <a:r>
              <a:rPr lang="en-US" sz="2400" dirty="0"/>
              <a:t>are responsible for pumping blood a farther distance than the atrium.</a:t>
            </a:r>
          </a:p>
          <a:p>
            <a:r>
              <a:rPr lang="en-US" dirty="0" smtClean="0"/>
              <a:t>Left Ventricle </a:t>
            </a:r>
          </a:p>
          <a:p>
            <a:pPr lvl="1"/>
            <a:r>
              <a:rPr lang="en-US" sz="2400" dirty="0" smtClean="0"/>
              <a:t>is </a:t>
            </a:r>
            <a:r>
              <a:rPr lang="en-US" sz="2400" dirty="0"/>
              <a:t>larger than the </a:t>
            </a:r>
            <a:r>
              <a:rPr lang="en-US" sz="2400" dirty="0" smtClean="0"/>
              <a:t>right ventricle.</a:t>
            </a:r>
          </a:p>
          <a:p>
            <a:pPr lvl="1"/>
            <a:r>
              <a:rPr lang="en-US" sz="2400" dirty="0" smtClean="0"/>
              <a:t>the </a:t>
            </a:r>
            <a:r>
              <a:rPr lang="en-US" sz="2400" dirty="0"/>
              <a:t>left ventricle must pump blood to the entire body.</a:t>
            </a:r>
          </a:p>
        </p:txBody>
      </p:sp>
      <p:sp>
        <p:nvSpPr>
          <p:cNvPr id="4" name="Rectangle 3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  <p:pic>
        <p:nvPicPr>
          <p:cNvPr id="7" name="~PP3739.WAV">
            <a:hlinkClick r:id="" action="ppaction://media"/>
          </p:cNvPr>
          <p:cNvPicPr>
            <a:picLocks noRot="1" noChangeAspect="1"/>
          </p:cNvPicPr>
          <p:nvPr>
            <a:wavAudioFile r:embed="rId2" name="~PP3739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="" xmlns:p14="http://schemas.microsoft.com/office/powerpoint/2010/main" val="1925853898"/>
      </p:ext>
    </p:extLst>
  </p:cSld>
  <p:clrMapOvr>
    <a:masterClrMapping/>
  </p:clrMapOvr>
  <p:transition advTm="2122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500"/>
                                        <p:tgtEl>
                                          <p:spTgt spid="117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17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7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17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17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177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177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3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17762" grpId="0"/>
      <p:bldP spid="11776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878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Flutter</a:t>
            </a:r>
          </a:p>
          <a:p>
            <a:pPr lvl="1"/>
            <a:r>
              <a:rPr lang="en-US" dirty="0" smtClean="0"/>
              <a:t>A </a:t>
            </a:r>
            <a:r>
              <a:rPr lang="en-US" dirty="0"/>
              <a:t>rapid contraction of the atrium or </a:t>
            </a:r>
            <a:r>
              <a:rPr lang="en-US" dirty="0" smtClean="0"/>
              <a:t>ventricle.</a:t>
            </a:r>
            <a:endParaRPr lang="en-US" dirty="0"/>
          </a:p>
          <a:p>
            <a:pPr lvl="1"/>
            <a:r>
              <a:rPr lang="en-US" dirty="0"/>
              <a:t>Atrial flutter can cause chest pain and shortness of breath (SOB</a:t>
            </a:r>
            <a:r>
              <a:rPr lang="en-US" dirty="0" smtClean="0"/>
              <a:t>).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  <p:pic>
        <p:nvPicPr>
          <p:cNvPr id="7" name="~PP2799.WAV">
            <a:hlinkClick r:id="" action="ppaction://media"/>
          </p:cNvPr>
          <p:cNvPicPr>
            <a:picLocks noRot="1" noChangeAspect="1"/>
          </p:cNvPicPr>
          <p:nvPr>
            <a:wavAudioFile r:embed="rId2" name="~PP2799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="" xmlns:p14="http://schemas.microsoft.com/office/powerpoint/2010/main" val="694393401"/>
      </p:ext>
    </p:extLst>
  </p:cSld>
  <p:clrMapOvr>
    <a:masterClrMapping/>
  </p:clrMapOvr>
  <p:transition advTm="1535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18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18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18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18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18786" grpId="0"/>
      <p:bldP spid="11878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878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/>
              <a:t>rule for forming plural words from the singular that end in –um is to drop the –um and add an –a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pPr lvl="1"/>
            <a:r>
              <a:rPr lang="en-US" sz="2400" dirty="0" smtClean="0"/>
              <a:t>ATRIUM – singular; becomes atria</a:t>
            </a:r>
          </a:p>
          <a:p>
            <a:pPr lvl="1"/>
            <a:endParaRPr lang="en-US" sz="2400" dirty="0" smtClean="0"/>
          </a:p>
          <a:p>
            <a:pPr lvl="1"/>
            <a:r>
              <a:rPr lang="en-US" sz="2400" dirty="0" smtClean="0"/>
              <a:t>ATRIA - plural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  <p:pic>
        <p:nvPicPr>
          <p:cNvPr id="7" name="~PP1947.WAV">
            <a:hlinkClick r:id="" action="ppaction://media"/>
          </p:cNvPr>
          <p:cNvPicPr>
            <a:picLocks noRot="1" noChangeAspect="1"/>
          </p:cNvPicPr>
          <p:nvPr>
            <a:wavAudioFile r:embed="rId2" name="~PP1947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="" xmlns:p14="http://schemas.microsoft.com/office/powerpoint/2010/main" val="4101236070"/>
      </p:ext>
    </p:extLst>
  </p:cSld>
  <p:clrMapOvr>
    <a:masterClrMapping/>
  </p:clrMapOvr>
  <p:transition advTm="4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18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18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18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18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18786" grpId="0"/>
      <p:bldP spid="11878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981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dirty="0"/>
              <a:t>The prefix “</a:t>
            </a:r>
            <a:r>
              <a:rPr lang="en-US" sz="2800" dirty="0" err="1"/>
              <a:t>tachy</a:t>
            </a:r>
            <a:r>
              <a:rPr lang="en-US" sz="2800" dirty="0"/>
              <a:t>-” refers to rapid</a:t>
            </a:r>
            <a:r>
              <a:rPr lang="en-US" sz="2800" dirty="0" smtClean="0"/>
              <a:t>.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Tachycardia</a:t>
            </a:r>
          </a:p>
          <a:p>
            <a:pPr lvl="2">
              <a:lnSpc>
                <a:spcPct val="90000"/>
              </a:lnSpc>
            </a:pPr>
            <a:r>
              <a:rPr lang="en-US" sz="2000" dirty="0"/>
              <a:t>a rapid heartbeat (</a:t>
            </a:r>
            <a:r>
              <a:rPr lang="en-US" sz="2000" dirty="0" smtClean="0"/>
              <a:t>pulse)</a:t>
            </a:r>
            <a:endParaRPr lang="en-US" sz="2000" dirty="0"/>
          </a:p>
          <a:p>
            <a:pPr>
              <a:lnSpc>
                <a:spcPct val="90000"/>
              </a:lnSpc>
              <a:buFont typeface="Arial" charset="0"/>
              <a:buNone/>
            </a:pPr>
            <a:endParaRPr lang="en-US" sz="2800" dirty="0"/>
          </a:p>
          <a:p>
            <a:pPr>
              <a:lnSpc>
                <a:spcPct val="90000"/>
              </a:lnSpc>
            </a:pPr>
            <a:r>
              <a:rPr lang="en-US" sz="2800" dirty="0"/>
              <a:t>The prefix “</a:t>
            </a:r>
            <a:r>
              <a:rPr lang="en-US" sz="2800" dirty="0" err="1"/>
              <a:t>brady</a:t>
            </a:r>
            <a:r>
              <a:rPr lang="en-US" sz="2800" dirty="0"/>
              <a:t>-” refers to slow</a:t>
            </a:r>
            <a:r>
              <a:rPr lang="en-US" sz="2800" dirty="0" smtClean="0"/>
              <a:t>.</a:t>
            </a:r>
          </a:p>
          <a:p>
            <a:pPr lvl="1">
              <a:lnSpc>
                <a:spcPct val="90000"/>
              </a:lnSpc>
            </a:pPr>
            <a:r>
              <a:rPr lang="en-US" sz="2400" dirty="0" err="1" smtClean="0"/>
              <a:t>Bradycardia</a:t>
            </a:r>
            <a:endParaRPr lang="en-US" sz="2400" dirty="0" smtClean="0"/>
          </a:p>
          <a:p>
            <a:pPr lvl="2">
              <a:lnSpc>
                <a:spcPct val="90000"/>
              </a:lnSpc>
            </a:pPr>
            <a:r>
              <a:rPr lang="en-US" sz="2000" dirty="0" smtClean="0"/>
              <a:t>A slow heartbeat (pulse)</a:t>
            </a:r>
            <a:endParaRPr lang="en-US" sz="2000" dirty="0"/>
          </a:p>
        </p:txBody>
      </p:sp>
      <p:grpSp>
        <p:nvGrpSpPr>
          <p:cNvPr id="2" name="Group 1"/>
          <p:cNvGrpSpPr/>
          <p:nvPr/>
        </p:nvGrpSpPr>
        <p:grpSpPr>
          <a:xfrm>
            <a:off x="-369" y="0"/>
            <a:ext cx="9133114" cy="652410"/>
            <a:chOff x="-369" y="0"/>
            <a:chExt cx="9133114" cy="652410"/>
          </a:xfrm>
        </p:grpSpPr>
        <p:sp>
          <p:nvSpPr>
            <p:cNvPr id="4" name="Rectangle 3"/>
            <p:cNvSpPr/>
            <p:nvPr/>
          </p:nvSpPr>
          <p:spPr>
            <a:xfrm>
              <a:off x="-369" y="114300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-369" y="0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73533" y="124443"/>
              <a:ext cx="2639839" cy="527967"/>
            </a:xfrm>
            <a:prstGeom prst="rect">
              <a:avLst/>
            </a:prstGeom>
          </p:spPr>
        </p:pic>
      </p:grpSp>
      <p:pic>
        <p:nvPicPr>
          <p:cNvPr id="8" name="~PP3031.WAV">
            <a:hlinkClick r:id="" action="ppaction://media"/>
          </p:cNvPr>
          <p:cNvPicPr>
            <a:picLocks noRot="1" noChangeAspect="1"/>
          </p:cNvPicPr>
          <p:nvPr>
            <a:wavAudioFile r:embed="rId2" name="~PP3031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="" xmlns:p14="http://schemas.microsoft.com/office/powerpoint/2010/main" val="977490765"/>
      </p:ext>
    </p:extLst>
  </p:cSld>
  <p:clrMapOvr>
    <a:masterClrMapping/>
  </p:clrMapOvr>
  <p:transition advTm="33770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98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198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198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198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19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19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9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9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198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98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98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36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119810" grpId="0"/>
      <p:bldP spid="119811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Vessels</a:t>
            </a:r>
            <a:endParaRPr lang="en-US" dirty="0"/>
          </a:p>
        </p:txBody>
      </p:sp>
      <p:sp>
        <p:nvSpPr>
          <p:cNvPr id="12083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Arteries</a:t>
            </a:r>
          </a:p>
          <a:p>
            <a:pPr lvl="1"/>
            <a:r>
              <a:rPr lang="en-US" sz="2400" dirty="0" smtClean="0"/>
              <a:t>take </a:t>
            </a:r>
            <a:r>
              <a:rPr lang="en-US" sz="2400" dirty="0"/>
              <a:t>blood AWAY from the heart</a:t>
            </a:r>
            <a:r>
              <a:rPr lang="en-US" sz="2400" dirty="0" smtClean="0"/>
              <a:t>.</a:t>
            </a:r>
          </a:p>
          <a:p>
            <a:pPr lvl="1"/>
            <a:r>
              <a:rPr lang="en-US" sz="2400" dirty="0"/>
              <a:t>Arteries usually carry blood with much oxygen.</a:t>
            </a:r>
          </a:p>
          <a:p>
            <a:r>
              <a:rPr lang="en-US" dirty="0" smtClean="0"/>
              <a:t>Veins </a:t>
            </a:r>
          </a:p>
          <a:p>
            <a:pPr lvl="1"/>
            <a:r>
              <a:rPr lang="en-US" sz="2400" dirty="0" smtClean="0"/>
              <a:t>bring </a:t>
            </a:r>
            <a:r>
              <a:rPr lang="en-US" sz="2400" dirty="0"/>
              <a:t>blood TOWARD the heart</a:t>
            </a:r>
            <a:r>
              <a:rPr lang="en-US" sz="2400" dirty="0" smtClean="0"/>
              <a:t>.</a:t>
            </a:r>
          </a:p>
          <a:p>
            <a:pPr lvl="1"/>
            <a:r>
              <a:rPr lang="en-US" sz="2400" dirty="0" smtClean="0"/>
              <a:t>Veins </a:t>
            </a:r>
            <a:r>
              <a:rPr lang="en-US" sz="2400" dirty="0"/>
              <a:t>usually carry blood with little oxygen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  <p:pic>
        <p:nvPicPr>
          <p:cNvPr id="7" name="~PP3131.WAV">
            <a:hlinkClick r:id="" action="ppaction://media"/>
          </p:cNvPr>
          <p:cNvPicPr>
            <a:picLocks noRot="1" noChangeAspect="1"/>
          </p:cNvPicPr>
          <p:nvPr>
            <a:wavAudioFile r:embed="rId2" name="~PP3131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="" xmlns:p14="http://schemas.microsoft.com/office/powerpoint/2010/main" val="2468504727"/>
      </p:ext>
    </p:extLst>
  </p:cSld>
  <p:clrMapOvr>
    <a:masterClrMapping/>
  </p:clrMapOvr>
  <p:transition advTm="40960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08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208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208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208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20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20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0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0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208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08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08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36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20834" grpId="0"/>
      <p:bldP spid="12083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Vessels to the Heart</a:t>
            </a:r>
            <a:endParaRPr lang="en-US" dirty="0"/>
          </a:p>
        </p:txBody>
      </p:sp>
      <p:sp>
        <p:nvSpPr>
          <p:cNvPr id="121859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marL="609600" indent="-609600">
              <a:lnSpc>
                <a:spcPct val="80000"/>
              </a:lnSpc>
            </a:pPr>
            <a:r>
              <a:rPr lang="en-US" dirty="0" smtClean="0"/>
              <a:t>Blood return to the </a:t>
            </a:r>
            <a:r>
              <a:rPr lang="en-US" dirty="0"/>
              <a:t>heart comes from three sources:</a:t>
            </a:r>
          </a:p>
          <a:p>
            <a:pPr marL="609600" indent="-609600">
              <a:lnSpc>
                <a:spcPct val="80000"/>
              </a:lnSpc>
              <a:buFont typeface="Arial" charset="0"/>
              <a:buNone/>
            </a:pPr>
            <a:endParaRPr lang="en-US" sz="2600" dirty="0"/>
          </a:p>
          <a:p>
            <a:pPr marL="1009650" lvl="1" indent="-609600">
              <a:lnSpc>
                <a:spcPct val="80000"/>
              </a:lnSpc>
              <a:buFont typeface="Arial" charset="0"/>
              <a:buAutoNum type="arabicPeriod"/>
            </a:pPr>
            <a:r>
              <a:rPr lang="en-US" sz="2400" dirty="0"/>
              <a:t>SUPERIOR VENA CAVA (SVC) </a:t>
            </a:r>
            <a:endParaRPr lang="en-US" sz="2400" dirty="0" smtClean="0"/>
          </a:p>
          <a:p>
            <a:pPr marL="800100" lvl="2" indent="0">
              <a:lnSpc>
                <a:spcPct val="80000"/>
              </a:lnSpc>
              <a:buNone/>
            </a:pPr>
            <a:r>
              <a:rPr lang="en-US" sz="1400" dirty="0" smtClean="0"/>
              <a:t>	</a:t>
            </a:r>
            <a:r>
              <a:rPr lang="en-US" sz="2000" dirty="0" smtClean="0"/>
              <a:t>brings </a:t>
            </a:r>
            <a:r>
              <a:rPr lang="en-US" sz="2000" dirty="0"/>
              <a:t>blood from the top part of the body.</a:t>
            </a:r>
          </a:p>
          <a:p>
            <a:pPr marL="1009650" lvl="1" indent="-609600">
              <a:lnSpc>
                <a:spcPct val="80000"/>
              </a:lnSpc>
              <a:buFont typeface="Arial" charset="0"/>
              <a:buAutoNum type="arabicPeriod"/>
            </a:pPr>
            <a:r>
              <a:rPr lang="en-US" sz="2400" dirty="0"/>
              <a:t>INFERIOR VENA CAVA (IVC) </a:t>
            </a:r>
            <a:endParaRPr lang="en-US" sz="2400" dirty="0" smtClean="0"/>
          </a:p>
          <a:p>
            <a:pPr marL="800100" lvl="2" indent="0">
              <a:lnSpc>
                <a:spcPct val="80000"/>
              </a:lnSpc>
              <a:buNone/>
            </a:pPr>
            <a:r>
              <a:rPr lang="en-US" sz="1400" dirty="0" smtClean="0"/>
              <a:t>	</a:t>
            </a:r>
            <a:r>
              <a:rPr lang="en-US" sz="2000" dirty="0" smtClean="0"/>
              <a:t>brings </a:t>
            </a:r>
            <a:r>
              <a:rPr lang="en-US" sz="2000" dirty="0"/>
              <a:t>blood from the lower part of the body.</a:t>
            </a:r>
          </a:p>
          <a:p>
            <a:pPr marL="1009650" lvl="1" indent="-609600">
              <a:lnSpc>
                <a:spcPct val="80000"/>
              </a:lnSpc>
              <a:buFont typeface="Arial" charset="0"/>
              <a:buAutoNum type="arabicPeriod"/>
            </a:pPr>
            <a:r>
              <a:rPr lang="en-US" sz="2400" dirty="0"/>
              <a:t>CORONARY SINUS</a:t>
            </a:r>
            <a:r>
              <a:rPr lang="en-US" sz="2600" dirty="0"/>
              <a:t> </a:t>
            </a:r>
            <a:endParaRPr lang="en-US" sz="2600" dirty="0" smtClean="0"/>
          </a:p>
          <a:p>
            <a:pPr marL="800100" lvl="2" indent="0">
              <a:lnSpc>
                <a:spcPct val="80000"/>
              </a:lnSpc>
              <a:buNone/>
            </a:pPr>
            <a:r>
              <a:rPr lang="en-US" sz="1400" dirty="0" smtClean="0"/>
              <a:t>	</a:t>
            </a:r>
            <a:r>
              <a:rPr lang="en-US" sz="2000" dirty="0" smtClean="0"/>
              <a:t>brings </a:t>
            </a:r>
            <a:r>
              <a:rPr lang="en-US" sz="2000" dirty="0"/>
              <a:t>blood from the heart muscle.</a:t>
            </a:r>
          </a:p>
          <a:p>
            <a:pPr marL="609600" indent="-609600">
              <a:lnSpc>
                <a:spcPct val="80000"/>
              </a:lnSpc>
              <a:buFont typeface="Arial" charset="0"/>
              <a:buAutoNum type="arabicPeriod"/>
            </a:pPr>
            <a:endParaRPr lang="en-US" sz="2600" dirty="0"/>
          </a:p>
          <a:p>
            <a:pPr marL="609600" indent="-609600">
              <a:lnSpc>
                <a:spcPct val="80000"/>
              </a:lnSpc>
              <a:buFont typeface="Arial" charset="0"/>
              <a:buNone/>
            </a:pPr>
            <a:r>
              <a:rPr lang="en-US" dirty="0"/>
              <a:t>All three sources empty into the RIGHT ATRIUM.</a:t>
            </a:r>
          </a:p>
        </p:txBody>
      </p:sp>
      <p:sp>
        <p:nvSpPr>
          <p:cNvPr id="4" name="Rectangle 3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  <p:pic>
        <p:nvPicPr>
          <p:cNvPr id="7" name="~PP2805.WAV">
            <a:hlinkClick r:id="" action="ppaction://media"/>
          </p:cNvPr>
          <p:cNvPicPr>
            <a:picLocks noRot="1" noChangeAspect="1"/>
          </p:cNvPicPr>
          <p:nvPr>
            <a:wavAudioFile r:embed="rId2" name="~PP2805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="" xmlns:p14="http://schemas.microsoft.com/office/powerpoint/2010/main" val="1277802334"/>
      </p:ext>
    </p:extLst>
  </p:cSld>
  <p:clrMapOvr>
    <a:masterClrMapping/>
  </p:clrMapOvr>
  <p:transition advTm="5691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21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21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21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21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21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218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218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218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218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38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21858" grpId="0"/>
      <p:bldP spid="121859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Bloodflow</a:t>
            </a:r>
            <a:r>
              <a:rPr lang="en-US" dirty="0" smtClean="0"/>
              <a:t> Through the Heart</a:t>
            </a:r>
            <a:endParaRPr lang="en-US" dirty="0"/>
          </a:p>
        </p:txBody>
      </p:sp>
      <p:sp>
        <p:nvSpPr>
          <p:cNvPr id="12288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From the </a:t>
            </a:r>
            <a:r>
              <a:rPr lang="en-US" dirty="0"/>
              <a:t>right </a:t>
            </a:r>
            <a:r>
              <a:rPr lang="en-US" dirty="0" smtClean="0"/>
              <a:t>atrium</a:t>
            </a:r>
          </a:p>
          <a:p>
            <a:pPr lvl="1"/>
            <a:r>
              <a:rPr lang="en-US" sz="2400" dirty="0" smtClean="0"/>
              <a:t>the </a:t>
            </a:r>
            <a:r>
              <a:rPr lang="en-US" sz="2400" dirty="0"/>
              <a:t>blood must travel to the right ventricle. </a:t>
            </a:r>
            <a:endParaRPr lang="en-US" sz="2400" dirty="0" smtClean="0"/>
          </a:p>
          <a:p>
            <a:pPr lvl="1"/>
            <a:r>
              <a:rPr lang="en-US" sz="2400" dirty="0" smtClean="0"/>
              <a:t>the blood will pass </a:t>
            </a:r>
            <a:r>
              <a:rPr lang="en-US" sz="2400" dirty="0"/>
              <a:t>through the TRICUSPID VALVE.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  <p:pic>
        <p:nvPicPr>
          <p:cNvPr id="7" name="~PP1691.WAV">
            <a:hlinkClick r:id="" action="ppaction://media"/>
          </p:cNvPr>
          <p:cNvPicPr>
            <a:picLocks noRot="1" noChangeAspect="1"/>
          </p:cNvPicPr>
          <p:nvPr>
            <a:wavAudioFile r:embed="rId2" name="~PP1691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="" xmlns:p14="http://schemas.microsoft.com/office/powerpoint/2010/main" val="680268743"/>
      </p:ext>
    </p:extLst>
  </p:cSld>
  <p:clrMapOvr>
    <a:masterClrMapping/>
  </p:clrMapOvr>
  <p:transition advTm="23360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28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228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30000">
                                          <p:val>
                                            <p:strVal val="#ppt_h/2"/>
                                          </p:val>
                                        </p:tav>
                                        <p:tav tm="40000">
                                          <p:val>
                                            <p:strVal val="#ppt_h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"/>
                                          </p:val>
                                        </p:tav>
                                        <p:tav tm="60000">
                                          <p:val>
                                            <p:strVal val="#ppt_h"/>
                                          </p:val>
                                        </p:tav>
                                        <p:tav tm="69900">
                                          <p:val>
                                            <p:strVal val="#ppt_h/2"/>
                                          </p:val>
                                        </p:tav>
                                        <p:tav tm="8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228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228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5"/>
                                          </p:val>
                                        </p:tav>
                                        <p:tav tm="20000">
                                          <p:val>
                                            <p:strVal val="#ppt_y-.2"/>
                                          </p:val>
                                        </p:tav>
                                        <p:tav tm="30000">
                                          <p:val>
                                            <p:strVal val="#ppt_y"/>
                                          </p:val>
                                        </p:tav>
                                        <p:tav tm="40000">
                                          <p:val>
                                            <p:strVal val="#ppt_y-.15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60000">
                                          <p:val>
                                            <p:strVal val="#ppt_y-.1"/>
                                          </p:val>
                                        </p:tav>
                                        <p:tav tm="69900">
                                          <p:val>
                                            <p:strVal val="#ppt_y"/>
                                          </p:val>
                                        </p:tav>
                                        <p:tav tm="80000">
                                          <p:val>
                                            <p:strVal val="#ppt_y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3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22882" grpId="0"/>
      <p:bldP spid="12288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Blood Flow Through the Heart</a:t>
            </a:r>
            <a:endParaRPr lang="en-US" dirty="0"/>
          </a:p>
        </p:txBody>
      </p:sp>
      <p:sp>
        <p:nvSpPr>
          <p:cNvPr id="12288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57200" y="1752600"/>
            <a:ext cx="8229600" cy="4800600"/>
          </a:xfrm>
        </p:spPr>
        <p:txBody>
          <a:bodyPr>
            <a:normAutofit fontScale="92500" lnSpcReduction="20000"/>
          </a:bodyPr>
          <a:lstStyle/>
          <a:p>
            <a:r>
              <a:rPr lang="en-US" sz="3000" dirty="0" smtClean="0"/>
              <a:t>Heart valves</a:t>
            </a:r>
          </a:p>
          <a:p>
            <a:pPr lvl="1"/>
            <a:r>
              <a:rPr lang="en-US" sz="2600" dirty="0" smtClean="0"/>
              <a:t>Tricuspid – between RA and RV </a:t>
            </a:r>
          </a:p>
          <a:p>
            <a:pPr lvl="1"/>
            <a:r>
              <a:rPr lang="en-US" sz="2600" dirty="0" smtClean="0"/>
              <a:t>Bicuspid – between LA and LV</a:t>
            </a:r>
          </a:p>
          <a:p>
            <a:pPr lvl="1"/>
            <a:r>
              <a:rPr lang="en-US" sz="2600" dirty="0" smtClean="0"/>
              <a:t>Semilunar</a:t>
            </a:r>
          </a:p>
          <a:p>
            <a:pPr lvl="2"/>
            <a:r>
              <a:rPr lang="en-US" sz="2200" dirty="0" smtClean="0"/>
              <a:t>Pulmonary - between the RV and the Pulmonary 		 trunk</a:t>
            </a:r>
          </a:p>
          <a:p>
            <a:pPr lvl="2"/>
            <a:r>
              <a:rPr lang="en-US" sz="2200" dirty="0" smtClean="0"/>
              <a:t>Aortic – between the LV and the Aorta</a:t>
            </a:r>
          </a:p>
          <a:p>
            <a:pPr lvl="1"/>
            <a:r>
              <a:rPr lang="en-US" sz="2600" dirty="0" err="1" smtClean="0"/>
              <a:t>Thesbian</a:t>
            </a:r>
            <a:r>
              <a:rPr lang="en-US" sz="2600" dirty="0" smtClean="0"/>
              <a:t> – between the Coronary sinus  			and the RA</a:t>
            </a:r>
          </a:p>
          <a:p>
            <a:r>
              <a:rPr lang="en-US" sz="3000" dirty="0" smtClean="0"/>
              <a:t>Provides one-way blood flow through the heart.</a:t>
            </a:r>
          </a:p>
          <a:p>
            <a:pPr lvl="1"/>
            <a:r>
              <a:rPr lang="en-US" sz="2600" dirty="0" smtClean="0"/>
              <a:t>It </a:t>
            </a:r>
            <a:r>
              <a:rPr lang="en-US" sz="2600" dirty="0"/>
              <a:t>would be dangerous to have blood backflow because of different oxygen concentrations.</a:t>
            </a:r>
          </a:p>
        </p:txBody>
      </p:sp>
      <p:sp>
        <p:nvSpPr>
          <p:cNvPr id="4" name="Rectangle 3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  <p:pic>
        <p:nvPicPr>
          <p:cNvPr id="7" name="~PP664.WAV">
            <a:hlinkClick r:id="" action="ppaction://media"/>
          </p:cNvPr>
          <p:cNvPicPr>
            <a:picLocks noRot="1" noChangeAspect="1"/>
          </p:cNvPicPr>
          <p:nvPr>
            <a:wavAudioFile r:embed="rId2" name="~PP664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="" xmlns:p14="http://schemas.microsoft.com/office/powerpoint/2010/main" val="3314332749"/>
      </p:ext>
    </p:extLst>
  </p:cSld>
  <p:clrMapOvr>
    <a:masterClrMapping/>
  </p:clrMapOvr>
  <p:transition advTm="56220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28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228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30000">
                                          <p:val>
                                            <p:strVal val="#ppt_h/2"/>
                                          </p:val>
                                        </p:tav>
                                        <p:tav tm="40000">
                                          <p:val>
                                            <p:strVal val="#ppt_h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"/>
                                          </p:val>
                                        </p:tav>
                                        <p:tav tm="60000">
                                          <p:val>
                                            <p:strVal val="#ppt_h"/>
                                          </p:val>
                                        </p:tav>
                                        <p:tav tm="69900">
                                          <p:val>
                                            <p:strVal val="#ppt_h/2"/>
                                          </p:val>
                                        </p:tav>
                                        <p:tav tm="8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228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228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5"/>
                                          </p:val>
                                        </p:tav>
                                        <p:tav tm="20000">
                                          <p:val>
                                            <p:strVal val="#ppt_y-.2"/>
                                          </p:val>
                                        </p:tav>
                                        <p:tav tm="30000">
                                          <p:val>
                                            <p:strVal val="#ppt_y"/>
                                          </p:val>
                                        </p:tav>
                                        <p:tav tm="40000">
                                          <p:val>
                                            <p:strVal val="#ppt_y-.15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60000">
                                          <p:val>
                                            <p:strVal val="#ppt_y-.1"/>
                                          </p:val>
                                        </p:tav>
                                        <p:tav tm="69900">
                                          <p:val>
                                            <p:strVal val="#ppt_y"/>
                                          </p:val>
                                        </p:tav>
                                        <p:tav tm="80000">
                                          <p:val>
                                            <p:strVal val="#ppt_y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6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22882" grpId="0"/>
      <p:bldP spid="12288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Blood Flow Through the Heart</a:t>
            </a:r>
            <a:endParaRPr lang="en-US" dirty="0"/>
          </a:p>
        </p:txBody>
      </p:sp>
      <p:sp>
        <p:nvSpPr>
          <p:cNvPr id="12390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57200" y="2057400"/>
            <a:ext cx="8229600" cy="457200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</a:pPr>
            <a:r>
              <a:rPr lang="en-US" sz="3300" dirty="0" smtClean="0"/>
              <a:t>From the right ventricle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blood </a:t>
            </a:r>
            <a:r>
              <a:rPr lang="en-US" dirty="0"/>
              <a:t>passes through the PULMONARY SEMILUNAR VALVE into the PULMONARY ARTERIES.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Pulmonary </a:t>
            </a:r>
            <a:r>
              <a:rPr lang="en-US" dirty="0"/>
              <a:t>arteries carry oxygen-deficient blood to the lungs</a:t>
            </a:r>
            <a:r>
              <a:rPr lang="en-US" dirty="0" smtClean="0"/>
              <a:t>.</a:t>
            </a:r>
          </a:p>
          <a:p>
            <a:pPr lvl="1">
              <a:lnSpc>
                <a:spcPct val="90000"/>
              </a:lnSpc>
            </a:pPr>
            <a:endParaRPr lang="en-US" sz="2800" dirty="0" smtClean="0"/>
          </a:p>
          <a:p>
            <a:pPr>
              <a:lnSpc>
                <a:spcPct val="90000"/>
              </a:lnSpc>
            </a:pPr>
            <a:r>
              <a:rPr lang="en-US" sz="3300" dirty="0" smtClean="0"/>
              <a:t>Inside </a:t>
            </a:r>
            <a:r>
              <a:rPr lang="en-US" sz="3300" dirty="0"/>
              <a:t>the </a:t>
            </a:r>
            <a:r>
              <a:rPr lang="en-US" sz="3300" dirty="0" smtClean="0"/>
              <a:t>lungs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the </a:t>
            </a:r>
            <a:r>
              <a:rPr lang="en-US" dirty="0"/>
              <a:t>blood vessels branch until they reach one cell layer thick. </a:t>
            </a:r>
            <a:r>
              <a:rPr lang="en-US" dirty="0" smtClean="0"/>
              <a:t>(capillaries)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n-US" dirty="0" smtClean="0"/>
              <a:t> 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CAPILLARIES combine with the ALVEOLI of the lungs for the exchange of oxygen and carbon dioxide.</a:t>
            </a:r>
          </a:p>
        </p:txBody>
      </p:sp>
      <p:sp>
        <p:nvSpPr>
          <p:cNvPr id="4" name="Rectangle 3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  <p:pic>
        <p:nvPicPr>
          <p:cNvPr id="7" name="~PP1015.WAV">
            <a:hlinkClick r:id="" action="ppaction://media"/>
          </p:cNvPr>
          <p:cNvPicPr>
            <a:picLocks noRot="1" noChangeAspect="1"/>
          </p:cNvPicPr>
          <p:nvPr>
            <a:wavAudioFile r:embed="rId2" name="~PP1015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="" xmlns:p14="http://schemas.microsoft.com/office/powerpoint/2010/main" val="2097313764"/>
      </p:ext>
    </p:extLst>
  </p:cSld>
  <p:clrMapOvr>
    <a:masterClrMapping/>
  </p:clrMapOvr>
  <p:transition advTm="32910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39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239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30000">
                                          <p:val>
                                            <p:strVal val="#ppt_h/2"/>
                                          </p:val>
                                        </p:tav>
                                        <p:tav tm="40000">
                                          <p:val>
                                            <p:strVal val="#ppt_h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"/>
                                          </p:val>
                                        </p:tav>
                                        <p:tav tm="60000">
                                          <p:val>
                                            <p:strVal val="#ppt_h"/>
                                          </p:val>
                                        </p:tav>
                                        <p:tav tm="69900">
                                          <p:val>
                                            <p:strVal val="#ppt_h/2"/>
                                          </p:val>
                                        </p:tav>
                                        <p:tav tm="8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239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239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5"/>
                                          </p:val>
                                        </p:tav>
                                        <p:tav tm="20000">
                                          <p:val>
                                            <p:strVal val="#ppt_y-.2"/>
                                          </p:val>
                                        </p:tav>
                                        <p:tav tm="30000">
                                          <p:val>
                                            <p:strVal val="#ppt_y"/>
                                          </p:val>
                                        </p:tav>
                                        <p:tav tm="40000">
                                          <p:val>
                                            <p:strVal val="#ppt_y-.15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60000">
                                          <p:val>
                                            <p:strVal val="#ppt_y-.1"/>
                                          </p:val>
                                        </p:tav>
                                        <p:tav tm="69900">
                                          <p:val>
                                            <p:strVal val="#ppt_y"/>
                                          </p:val>
                                        </p:tav>
                                        <p:tav tm="80000">
                                          <p:val>
                                            <p:strVal val="#ppt_y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5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23906" grpId="0"/>
      <p:bldP spid="123907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Blood Flow Through the Heart</a:t>
            </a:r>
          </a:p>
        </p:txBody>
      </p:sp>
      <p:sp>
        <p:nvSpPr>
          <p:cNvPr id="12493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57200" y="1752600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sz="3000" dirty="0"/>
              <a:t>The </a:t>
            </a:r>
            <a:r>
              <a:rPr lang="en-US" sz="3000" dirty="0" smtClean="0"/>
              <a:t>blood will </a:t>
            </a:r>
            <a:r>
              <a:rPr lang="en-US" sz="3000" dirty="0"/>
              <a:t>now </a:t>
            </a:r>
            <a:r>
              <a:rPr lang="en-US" sz="3000" dirty="0" smtClean="0"/>
              <a:t>return </a:t>
            </a:r>
            <a:r>
              <a:rPr lang="en-US" sz="3000" dirty="0"/>
              <a:t>to the heart by the PULMONARY VEINS.  </a:t>
            </a:r>
            <a:endParaRPr lang="en-US" sz="3000" dirty="0" smtClean="0"/>
          </a:p>
          <a:p>
            <a:pPr lvl="1"/>
            <a:r>
              <a:rPr lang="en-US" sz="2600" dirty="0" smtClean="0"/>
              <a:t>There </a:t>
            </a:r>
            <a:r>
              <a:rPr lang="en-US" sz="2600" dirty="0"/>
              <a:t>are four pulmonary veins that empty into the LEFT ATRIUM.</a:t>
            </a:r>
          </a:p>
          <a:p>
            <a:r>
              <a:rPr lang="en-US" sz="3000" dirty="0"/>
              <a:t>The blood </a:t>
            </a:r>
            <a:r>
              <a:rPr lang="en-US" sz="3000" dirty="0" smtClean="0"/>
              <a:t>passes </a:t>
            </a:r>
            <a:r>
              <a:rPr lang="en-US" sz="3000" dirty="0"/>
              <a:t>through the MITRAL VALVE (BICUSPID VALVE) into the left ventricle.</a:t>
            </a:r>
          </a:p>
          <a:p>
            <a:r>
              <a:rPr lang="en-US" sz="3000" dirty="0"/>
              <a:t>From the left ventricle the blood passes through the AORTIC SEMILUNAR VALVE in the AORTA.</a:t>
            </a:r>
          </a:p>
          <a:p>
            <a:pPr lvl="1"/>
            <a:r>
              <a:rPr lang="en-US" sz="2600" dirty="0"/>
              <a:t>The aorta is the largest artery of the body.</a:t>
            </a:r>
          </a:p>
        </p:txBody>
      </p:sp>
      <p:sp>
        <p:nvSpPr>
          <p:cNvPr id="4" name="Rectangle 3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  <p:pic>
        <p:nvPicPr>
          <p:cNvPr id="7" name="~PP3597.WAV">
            <a:hlinkClick r:id="" action="ppaction://media"/>
          </p:cNvPr>
          <p:cNvPicPr>
            <a:picLocks noRot="1" noChangeAspect="1"/>
          </p:cNvPicPr>
          <p:nvPr>
            <a:wavAudioFile r:embed="rId2" name="~PP3597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="" xmlns:p14="http://schemas.microsoft.com/office/powerpoint/2010/main" val="184587074"/>
      </p:ext>
    </p:extLst>
  </p:cSld>
  <p:clrMapOvr>
    <a:masterClrMapping/>
  </p:clrMapOvr>
  <p:transition advTm="35250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49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249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30000">
                                          <p:val>
                                            <p:strVal val="#ppt_h/2"/>
                                          </p:val>
                                        </p:tav>
                                        <p:tav tm="40000">
                                          <p:val>
                                            <p:strVal val="#ppt_h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"/>
                                          </p:val>
                                        </p:tav>
                                        <p:tav tm="60000">
                                          <p:val>
                                            <p:strVal val="#ppt_h"/>
                                          </p:val>
                                        </p:tav>
                                        <p:tav tm="69900">
                                          <p:val>
                                            <p:strVal val="#ppt_h/2"/>
                                          </p:val>
                                        </p:tav>
                                        <p:tav tm="8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249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249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5"/>
                                          </p:val>
                                        </p:tav>
                                        <p:tav tm="20000">
                                          <p:val>
                                            <p:strVal val="#ppt_y-.2"/>
                                          </p:val>
                                        </p:tav>
                                        <p:tav tm="30000">
                                          <p:val>
                                            <p:strVal val="#ppt_y"/>
                                          </p:val>
                                        </p:tav>
                                        <p:tav tm="40000">
                                          <p:val>
                                            <p:strVal val="#ppt_y-.15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60000">
                                          <p:val>
                                            <p:strVal val="#ppt_y-.1"/>
                                          </p:val>
                                        </p:tav>
                                        <p:tav tm="69900">
                                          <p:val>
                                            <p:strVal val="#ppt_y"/>
                                          </p:val>
                                        </p:tav>
                                        <p:tav tm="80000">
                                          <p:val>
                                            <p:strVal val="#ppt_y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44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24930" grpId="0"/>
      <p:bldP spid="124931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Blood Flow Through the Heart</a:t>
            </a:r>
          </a:p>
        </p:txBody>
      </p:sp>
      <p:sp>
        <p:nvSpPr>
          <p:cNvPr id="12595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51388" y="1828800"/>
            <a:ext cx="8229600" cy="4221163"/>
          </a:xfrm>
        </p:spPr>
        <p:txBody>
          <a:bodyPr>
            <a:noAutofit/>
          </a:bodyPr>
          <a:lstStyle/>
          <a:p>
            <a:r>
              <a:rPr lang="en-US" dirty="0"/>
              <a:t>The contraction of the left ventricle sends blood rich in oxygen all over the body.  There are three arteries that bring blood to the head, neck, and upper extremities. </a:t>
            </a:r>
            <a:endParaRPr lang="en-US" dirty="0" smtClean="0"/>
          </a:p>
          <a:p>
            <a:pPr lvl="1"/>
            <a:r>
              <a:rPr lang="en-US" dirty="0" smtClean="0"/>
              <a:t>Common Carotids</a:t>
            </a:r>
          </a:p>
          <a:p>
            <a:pPr lvl="2"/>
            <a:r>
              <a:rPr lang="en-US" sz="2000" dirty="0" smtClean="0"/>
              <a:t>Internal and external Carotid</a:t>
            </a:r>
          </a:p>
          <a:p>
            <a:pPr lvl="1"/>
            <a:r>
              <a:rPr lang="en-US" dirty="0" err="1" smtClean="0"/>
              <a:t>Vertebrals</a:t>
            </a:r>
            <a:endParaRPr lang="en-US" dirty="0" smtClean="0"/>
          </a:p>
          <a:p>
            <a:pPr lvl="2"/>
            <a:r>
              <a:rPr lang="en-US" sz="2000" dirty="0" smtClean="0"/>
              <a:t>Right and left join to form the Basilar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Basilar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  <p:pic>
        <p:nvPicPr>
          <p:cNvPr id="7" name="~PP3797.WAV">
            <a:hlinkClick r:id="" action="ppaction://media"/>
          </p:cNvPr>
          <p:cNvPicPr>
            <a:picLocks noRot="1" noChangeAspect="1"/>
          </p:cNvPicPr>
          <p:nvPr>
            <a:wavAudioFile r:embed="rId2" name="~PP3797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="" xmlns:p14="http://schemas.microsoft.com/office/powerpoint/2010/main" val="2237199006"/>
      </p:ext>
    </p:extLst>
  </p:cSld>
  <p:clrMapOvr>
    <a:masterClrMapping/>
  </p:clrMapOvr>
  <p:transition advTm="451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500"/>
                                        <p:tgtEl>
                                          <p:spTgt spid="125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25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5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25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25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259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259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3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25954" grpId="0"/>
      <p:bldP spid="125955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Blood Flow Through the Heart</a:t>
            </a:r>
          </a:p>
        </p:txBody>
      </p:sp>
      <p:sp>
        <p:nvSpPr>
          <p:cNvPr id="12595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There </a:t>
            </a:r>
            <a:r>
              <a:rPr lang="en-US" dirty="0"/>
              <a:t>is one major vessel that brings blood to the abdomen and lower extremities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pPr lvl="1"/>
            <a:r>
              <a:rPr lang="en-US" dirty="0" smtClean="0"/>
              <a:t>Aorta</a:t>
            </a:r>
            <a:endParaRPr lang="en-US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  <p:pic>
        <p:nvPicPr>
          <p:cNvPr id="7" name="~PP1508.WAV">
            <a:hlinkClick r:id="" action="ppaction://media"/>
          </p:cNvPr>
          <p:cNvPicPr>
            <a:picLocks noRot="1" noChangeAspect="1"/>
          </p:cNvPicPr>
          <p:nvPr>
            <a:wavAudioFile r:embed="rId2" name="~PP1508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="" xmlns:p14="http://schemas.microsoft.com/office/powerpoint/2010/main" val="2028711954"/>
      </p:ext>
    </p:extLst>
  </p:cSld>
  <p:clrMapOvr>
    <a:masterClrMapping/>
  </p:clrMapOvr>
  <p:transition advTm="982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500"/>
                                        <p:tgtEl>
                                          <p:spTgt spid="125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25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5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8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25954" grpId="0"/>
      <p:bldP spid="125955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Blood Flow Through the Heart</a:t>
            </a:r>
          </a:p>
        </p:txBody>
      </p:sp>
      <p:sp>
        <p:nvSpPr>
          <p:cNvPr id="12595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Arteries </a:t>
            </a:r>
            <a:r>
              <a:rPr lang="en-US" dirty="0"/>
              <a:t>are the large vessels that bring blood away from the heart.  These vessels branch into smaller ARTERIOLES which eventually branch into CAPILLARIES which are only one cell thick.</a:t>
            </a:r>
          </a:p>
        </p:txBody>
      </p:sp>
      <p:sp>
        <p:nvSpPr>
          <p:cNvPr id="4" name="Rectangle 3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  <p:pic>
        <p:nvPicPr>
          <p:cNvPr id="7" name="~PP3697.WAV">
            <a:hlinkClick r:id="" action="ppaction://media"/>
          </p:cNvPr>
          <p:cNvPicPr>
            <a:picLocks noRot="1" noChangeAspect="1"/>
          </p:cNvPicPr>
          <p:nvPr>
            <a:wavAudioFile r:embed="rId2" name="~PP3697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="" xmlns:p14="http://schemas.microsoft.com/office/powerpoint/2010/main" val="2565922052"/>
      </p:ext>
    </p:extLst>
  </p:cSld>
  <p:clrMapOvr>
    <a:masterClrMapping/>
  </p:clrMapOvr>
  <p:transition advTm="1424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500"/>
                                        <p:tgtEl>
                                          <p:spTgt spid="125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25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5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25954" grpId="0"/>
      <p:bldP spid="125955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Blood Flow Through the Heart</a:t>
            </a:r>
          </a:p>
        </p:txBody>
      </p:sp>
      <p:sp>
        <p:nvSpPr>
          <p:cNvPr id="12595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51388" y="1828800"/>
            <a:ext cx="8229600" cy="4572000"/>
          </a:xfrm>
        </p:spPr>
        <p:txBody>
          <a:bodyPr>
            <a:noAutofit/>
          </a:bodyPr>
          <a:lstStyle/>
          <a:p>
            <a:r>
              <a:rPr lang="en-US" dirty="0" smtClean="0"/>
              <a:t>Veins </a:t>
            </a:r>
            <a:r>
              <a:rPr lang="en-US" dirty="0"/>
              <a:t>are the </a:t>
            </a:r>
            <a:r>
              <a:rPr lang="en-US" dirty="0" smtClean="0"/>
              <a:t>vessels </a:t>
            </a:r>
            <a:r>
              <a:rPr lang="en-US" dirty="0"/>
              <a:t>that bring blood </a:t>
            </a:r>
            <a:r>
              <a:rPr lang="en-US" dirty="0" smtClean="0"/>
              <a:t>back to the </a:t>
            </a:r>
            <a:r>
              <a:rPr lang="en-US" dirty="0"/>
              <a:t>heart.  These vessels </a:t>
            </a:r>
            <a:r>
              <a:rPr lang="en-US" dirty="0" smtClean="0"/>
              <a:t>form from </a:t>
            </a:r>
            <a:r>
              <a:rPr lang="en-US" dirty="0"/>
              <a:t>smaller </a:t>
            </a:r>
            <a:r>
              <a:rPr lang="en-US" dirty="0" smtClean="0"/>
              <a:t>VENULES </a:t>
            </a:r>
            <a:r>
              <a:rPr lang="en-US" dirty="0"/>
              <a:t>which eventually </a:t>
            </a:r>
            <a:r>
              <a:rPr lang="en-US" dirty="0" smtClean="0"/>
              <a:t>become large veins.</a:t>
            </a:r>
          </a:p>
          <a:p>
            <a:r>
              <a:rPr lang="en-US" dirty="0" smtClean="0"/>
              <a:t>There are two large veins leading back to the heart.</a:t>
            </a:r>
          </a:p>
          <a:p>
            <a:pPr lvl="1"/>
            <a:r>
              <a:rPr lang="en-US" dirty="0" smtClean="0"/>
              <a:t>SVC</a:t>
            </a:r>
          </a:p>
          <a:p>
            <a:pPr lvl="2"/>
            <a:r>
              <a:rPr lang="en-US" sz="2000" dirty="0" smtClean="0"/>
              <a:t>Superior Vena Cava</a:t>
            </a:r>
          </a:p>
          <a:p>
            <a:pPr lvl="1"/>
            <a:r>
              <a:rPr lang="en-US" dirty="0" smtClean="0"/>
              <a:t>IVC</a:t>
            </a:r>
          </a:p>
          <a:p>
            <a:pPr lvl="2"/>
            <a:r>
              <a:rPr lang="en-US" sz="2000" dirty="0" smtClean="0"/>
              <a:t>Inferior Vena Cava</a:t>
            </a:r>
            <a:endParaRPr lang="en-US" sz="2000" dirty="0"/>
          </a:p>
        </p:txBody>
      </p:sp>
      <p:sp>
        <p:nvSpPr>
          <p:cNvPr id="4" name="Rectangle 3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  <p:pic>
        <p:nvPicPr>
          <p:cNvPr id="7" name="~PP2022.WAV">
            <a:hlinkClick r:id="" action="ppaction://media"/>
          </p:cNvPr>
          <p:cNvPicPr>
            <a:picLocks noRot="1" noChangeAspect="1"/>
          </p:cNvPicPr>
          <p:nvPr>
            <a:wavAudioFile r:embed="rId2" name="~PP2022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="" xmlns:p14="http://schemas.microsoft.com/office/powerpoint/2010/main" val="1097768444"/>
      </p:ext>
    </p:extLst>
  </p:cSld>
  <p:clrMapOvr>
    <a:masterClrMapping/>
  </p:clrMapOvr>
  <p:transition advTm="2281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500"/>
                                        <p:tgtEl>
                                          <p:spTgt spid="125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25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25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5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25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259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259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3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25954" grpId="0"/>
      <p:bldP spid="125955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11624" y="667986"/>
            <a:ext cx="9133114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dirty="0" smtClean="0"/>
              <a:t>      </a:t>
            </a:r>
            <a:r>
              <a:rPr lang="en-US" u="sng" dirty="0" smtClean="0"/>
              <a:t>QUICK QUIZ</a:t>
            </a:r>
            <a:r>
              <a:rPr lang="en-US" dirty="0" smtClean="0"/>
              <a:t>:	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01581" y="1981200"/>
            <a:ext cx="6553200" cy="4114800"/>
          </a:xfrm>
        </p:spPr>
        <p:txBody>
          <a:bodyPr/>
          <a:lstStyle/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sz="3200" b="1" dirty="0" smtClean="0">
                <a:solidFill>
                  <a:schemeClr val="tx2"/>
                </a:solidFill>
              </a:rPr>
              <a:t>1.</a:t>
            </a:r>
            <a:r>
              <a:rPr lang="en-US" sz="3200" b="1" dirty="0" smtClean="0"/>
              <a:t> </a:t>
            </a:r>
            <a:r>
              <a:rPr lang="en-US" b="1" dirty="0" smtClean="0"/>
              <a:t>Which is the smallest of blood vessels?</a:t>
            </a:r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sz="3200" dirty="0" smtClean="0"/>
              <a:t>	</a:t>
            </a:r>
            <a:r>
              <a:rPr lang="en-US" sz="2400" dirty="0" smtClean="0">
                <a:solidFill>
                  <a:schemeClr val="tx2"/>
                </a:solidFill>
              </a:rPr>
              <a:t>A.</a:t>
            </a:r>
            <a:r>
              <a:rPr lang="en-US" sz="2400" dirty="0" smtClean="0"/>
              <a:t>  arteries</a:t>
            </a:r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sz="2400" dirty="0" smtClean="0"/>
              <a:t>	</a:t>
            </a:r>
            <a:r>
              <a:rPr lang="en-US" sz="2400" dirty="0" smtClean="0">
                <a:solidFill>
                  <a:schemeClr val="tx2"/>
                </a:solidFill>
              </a:rPr>
              <a:t>B.</a:t>
            </a:r>
            <a:r>
              <a:rPr lang="en-US" sz="2400" dirty="0" smtClean="0"/>
              <a:t>  </a:t>
            </a:r>
            <a:r>
              <a:rPr lang="en-US" sz="2400" dirty="0" err="1" smtClean="0"/>
              <a:t>venules</a:t>
            </a:r>
            <a:endParaRPr lang="en-US" sz="2400" dirty="0" smtClean="0"/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sz="2400" dirty="0" smtClean="0"/>
              <a:t>	</a:t>
            </a:r>
            <a:r>
              <a:rPr lang="en-US" sz="2400" dirty="0" smtClean="0">
                <a:solidFill>
                  <a:schemeClr val="tx2"/>
                </a:solidFill>
              </a:rPr>
              <a:t>C.</a:t>
            </a:r>
            <a:r>
              <a:rPr lang="en-US" sz="2400" dirty="0" smtClean="0"/>
              <a:t>  capillaries</a:t>
            </a:r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sz="2400" dirty="0" smtClean="0"/>
              <a:t>	</a:t>
            </a:r>
            <a:r>
              <a:rPr lang="en-US" sz="2400" dirty="0" smtClean="0">
                <a:solidFill>
                  <a:schemeClr val="tx2"/>
                </a:solidFill>
              </a:rPr>
              <a:t>D.</a:t>
            </a:r>
            <a:r>
              <a:rPr lang="en-US" sz="2400" dirty="0" smtClean="0"/>
              <a:t>  arterioles</a:t>
            </a:r>
          </a:p>
          <a:p>
            <a:pPr marL="533400" indent="-533400" eaLnBrk="1" hangingPunct="1">
              <a:defRPr/>
            </a:pPr>
            <a:endParaRPr lang="en-US" sz="3200" dirty="0" smtClean="0"/>
          </a:p>
        </p:txBody>
      </p:sp>
      <p:pic>
        <p:nvPicPr>
          <p:cNvPr id="37893" name="Picture 5" descr="MCj04315120000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5410200"/>
            <a:ext cx="990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0" y="3875"/>
            <a:ext cx="9144738" cy="664111"/>
            <a:chOff x="0" y="3875"/>
            <a:chExt cx="9144738" cy="664111"/>
          </a:xfrm>
        </p:grpSpPr>
        <p:sp>
          <p:nvSpPr>
            <p:cNvPr id="7" name="Rectangle 6"/>
            <p:cNvSpPr/>
            <p:nvPr/>
          </p:nvSpPr>
          <p:spPr>
            <a:xfrm>
              <a:off x="11624" y="134586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0" y="3875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55596" y="128128"/>
              <a:ext cx="2639839" cy="527967"/>
            </a:xfrm>
            <a:prstGeom prst="rect">
              <a:avLst/>
            </a:prstGeom>
          </p:spPr>
        </p:pic>
      </p:grpSp>
      <p:pic>
        <p:nvPicPr>
          <p:cNvPr id="10" name="~PP2273.WAV">
            <a:hlinkClick r:id="" action="ppaction://media"/>
          </p:cNvPr>
          <p:cNvPicPr>
            <a:picLocks noRot="1" noChangeAspect="1"/>
          </p:cNvPicPr>
          <p:nvPr>
            <a:wavAudioFile r:embed="rId1" name="~PP2273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46761965"/>
      </p:ext>
    </p:extLst>
  </p:cSld>
  <p:clrMapOvr>
    <a:masterClrMapping/>
  </p:clrMapOvr>
  <p:transition advTm="2872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11624" y="667986"/>
            <a:ext cx="9133114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dirty="0" smtClean="0"/>
              <a:t>      </a:t>
            </a:r>
            <a:r>
              <a:rPr lang="en-US" u="sng" dirty="0" smtClean="0"/>
              <a:t>QUICK QUIZ</a:t>
            </a:r>
            <a:r>
              <a:rPr lang="en-US" dirty="0" smtClean="0"/>
              <a:t>:	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01581" y="1981200"/>
            <a:ext cx="6553200" cy="4114800"/>
          </a:xfrm>
        </p:spPr>
        <p:txBody>
          <a:bodyPr/>
          <a:lstStyle/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sz="3200" b="1" dirty="0" smtClean="0">
                <a:solidFill>
                  <a:schemeClr val="tx2"/>
                </a:solidFill>
              </a:rPr>
              <a:t>1.</a:t>
            </a:r>
            <a:r>
              <a:rPr lang="en-US" sz="3200" b="1" dirty="0" smtClean="0"/>
              <a:t> </a:t>
            </a:r>
            <a:r>
              <a:rPr lang="en-US" b="1" dirty="0" smtClean="0"/>
              <a:t>Which is the smallest of blood vessels?</a:t>
            </a:r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sz="3200" dirty="0" smtClean="0"/>
              <a:t>	</a:t>
            </a:r>
            <a:r>
              <a:rPr lang="en-US" sz="2400" dirty="0" smtClean="0">
                <a:solidFill>
                  <a:schemeClr val="tx2"/>
                </a:solidFill>
              </a:rPr>
              <a:t>A.</a:t>
            </a:r>
            <a:r>
              <a:rPr lang="en-US" sz="2400" dirty="0" smtClean="0"/>
              <a:t>  arteries</a:t>
            </a:r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sz="2400" dirty="0" smtClean="0"/>
              <a:t>	</a:t>
            </a:r>
            <a:r>
              <a:rPr lang="en-US" sz="2400" dirty="0" smtClean="0">
                <a:solidFill>
                  <a:schemeClr val="tx2"/>
                </a:solidFill>
              </a:rPr>
              <a:t>B.</a:t>
            </a:r>
            <a:r>
              <a:rPr lang="en-US" sz="2400" dirty="0" smtClean="0"/>
              <a:t>  </a:t>
            </a:r>
            <a:r>
              <a:rPr lang="en-US" sz="2400" dirty="0" err="1" smtClean="0"/>
              <a:t>venules</a:t>
            </a:r>
            <a:endParaRPr lang="en-US" sz="2400" dirty="0" smtClean="0"/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sz="2400" dirty="0" smtClean="0"/>
              <a:t>	</a:t>
            </a:r>
            <a:r>
              <a:rPr lang="en-US" sz="2400" dirty="0" smtClean="0">
                <a:solidFill>
                  <a:schemeClr val="tx2"/>
                </a:solidFill>
              </a:rPr>
              <a:t>C.</a:t>
            </a:r>
            <a:r>
              <a:rPr lang="en-US" sz="2400" dirty="0" smtClean="0"/>
              <a:t>  </a:t>
            </a:r>
            <a:r>
              <a:rPr lang="en-US" sz="2400" dirty="0" smtClean="0">
                <a:solidFill>
                  <a:srgbClr val="FF0000"/>
                </a:solidFill>
              </a:rPr>
              <a:t>capillaries</a:t>
            </a:r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sz="2400" dirty="0" smtClean="0"/>
              <a:t>	</a:t>
            </a:r>
            <a:r>
              <a:rPr lang="en-US" sz="2400" dirty="0" smtClean="0">
                <a:solidFill>
                  <a:schemeClr val="tx2"/>
                </a:solidFill>
              </a:rPr>
              <a:t>D</a:t>
            </a:r>
            <a:r>
              <a:rPr lang="en-US" sz="2400" dirty="0" smtClean="0">
                <a:solidFill>
                  <a:srgbClr val="0B1143"/>
                </a:solidFill>
              </a:rPr>
              <a:t>.</a:t>
            </a:r>
            <a:r>
              <a:rPr lang="en-US" sz="2400" dirty="0" smtClean="0"/>
              <a:t>  arterioles</a:t>
            </a:r>
          </a:p>
          <a:p>
            <a:pPr marL="533400" indent="-533400" eaLnBrk="1" hangingPunct="1">
              <a:defRPr/>
            </a:pPr>
            <a:endParaRPr lang="en-US" sz="3200" dirty="0" smtClean="0"/>
          </a:p>
        </p:txBody>
      </p:sp>
      <p:pic>
        <p:nvPicPr>
          <p:cNvPr id="37893" name="Picture 5" descr="MCj04315120000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5410200"/>
            <a:ext cx="990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0" y="3875"/>
            <a:ext cx="9144738" cy="664111"/>
            <a:chOff x="0" y="3875"/>
            <a:chExt cx="9144738" cy="664111"/>
          </a:xfrm>
        </p:grpSpPr>
        <p:sp>
          <p:nvSpPr>
            <p:cNvPr id="7" name="Rectangle 6"/>
            <p:cNvSpPr/>
            <p:nvPr/>
          </p:nvSpPr>
          <p:spPr>
            <a:xfrm>
              <a:off x="11624" y="134586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0" y="3875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55596" y="128128"/>
              <a:ext cx="2639839" cy="527967"/>
            </a:xfrm>
            <a:prstGeom prst="rect">
              <a:avLst/>
            </a:prstGeom>
          </p:spPr>
        </p:pic>
      </p:grpSp>
      <p:pic>
        <p:nvPicPr>
          <p:cNvPr id="10" name="~PP4027.WAV">
            <a:hlinkClick r:id="" action="ppaction://media"/>
          </p:cNvPr>
          <p:cNvPicPr>
            <a:picLocks noRot="1" noChangeAspect="1"/>
          </p:cNvPicPr>
          <p:nvPr>
            <a:wavAudioFile r:embed="rId1" name="~PP4027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681537013"/>
      </p:ext>
    </p:extLst>
  </p:cSld>
  <p:clrMapOvr>
    <a:masterClrMapping/>
  </p:clrMapOvr>
  <p:transition advTm="57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Blood Cell Types</a:t>
            </a:r>
            <a:endParaRPr lang="en-US" u="sng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828800"/>
            <a:ext cx="3400425" cy="4149725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  <a:defRPr/>
            </a:pPr>
            <a:r>
              <a:rPr lang="en-US" b="1" dirty="0" smtClean="0"/>
              <a:t>Erythrocytes</a:t>
            </a:r>
          </a:p>
          <a:p>
            <a:pPr eaLnBrk="1" hangingPunct="1">
              <a:buFont typeface="Wingdings 2" pitchFamily="18" charset="2"/>
              <a:buNone/>
              <a:defRPr/>
            </a:pPr>
            <a:endParaRPr lang="en-US" b="1" dirty="0" smtClean="0"/>
          </a:p>
          <a:p>
            <a:pPr eaLnBrk="1" hangingPunct="1">
              <a:buFont typeface="Wingdings 2" pitchFamily="18" charset="2"/>
              <a:buNone/>
              <a:defRPr/>
            </a:pPr>
            <a:endParaRPr lang="en-US" b="1" dirty="0" smtClean="0"/>
          </a:p>
          <a:p>
            <a:pPr eaLnBrk="1" hangingPunct="1">
              <a:buFont typeface="Wingdings 2" pitchFamily="18" charset="2"/>
              <a:buNone/>
              <a:defRPr/>
            </a:pPr>
            <a:r>
              <a:rPr lang="en-US" b="1" dirty="0" smtClean="0"/>
              <a:t>Leukocytes</a:t>
            </a:r>
            <a:endParaRPr lang="en-US" dirty="0" smtClean="0"/>
          </a:p>
          <a:p>
            <a:pPr eaLnBrk="1" hangingPunct="1">
              <a:buFont typeface="Wingdings 2" pitchFamily="18" charset="2"/>
              <a:buNone/>
              <a:defRPr/>
            </a:pPr>
            <a:endParaRPr lang="en-US" b="1" dirty="0" smtClean="0"/>
          </a:p>
          <a:p>
            <a:pPr eaLnBrk="1" hangingPunct="1">
              <a:buFont typeface="Wingdings 2" pitchFamily="18" charset="2"/>
              <a:buNone/>
              <a:defRPr/>
            </a:pPr>
            <a:r>
              <a:rPr lang="en-US" b="1" dirty="0" smtClean="0"/>
              <a:t> </a:t>
            </a:r>
          </a:p>
          <a:p>
            <a:pPr eaLnBrk="1" hangingPunct="1">
              <a:buFont typeface="Wingdings 2" pitchFamily="18" charset="2"/>
              <a:buNone/>
              <a:defRPr/>
            </a:pPr>
            <a:r>
              <a:rPr lang="en-US" b="1" dirty="0" smtClean="0"/>
              <a:t>Thrombocytes</a:t>
            </a:r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343400" y="1828800"/>
            <a:ext cx="4038600" cy="4191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Red Blood cells</a:t>
            </a:r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r>
              <a:rPr lang="en-US" dirty="0" smtClean="0"/>
              <a:t>White Blood cells	</a:t>
            </a:r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r>
              <a:rPr lang="en-US" dirty="0" smtClean="0"/>
              <a:t>Clotting cells</a:t>
            </a:r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sz="1600" i="1" dirty="0" smtClean="0"/>
          </a:p>
          <a:p>
            <a:pPr eaLnBrk="1" hangingPunct="1">
              <a:defRPr/>
            </a:pPr>
            <a:endParaRPr lang="en-US" sz="2400" dirty="0" smtClean="0"/>
          </a:p>
        </p:txBody>
      </p:sp>
      <p:grpSp>
        <p:nvGrpSpPr>
          <p:cNvPr id="5" name="Group 4"/>
          <p:cNvGrpSpPr/>
          <p:nvPr/>
        </p:nvGrpSpPr>
        <p:grpSpPr>
          <a:xfrm>
            <a:off x="-369" y="0"/>
            <a:ext cx="9133114" cy="652410"/>
            <a:chOff x="-369" y="0"/>
            <a:chExt cx="9133114" cy="652410"/>
          </a:xfrm>
        </p:grpSpPr>
        <p:sp>
          <p:nvSpPr>
            <p:cNvPr id="6" name="Rectangle 5"/>
            <p:cNvSpPr/>
            <p:nvPr/>
          </p:nvSpPr>
          <p:spPr>
            <a:xfrm>
              <a:off x="-369" y="114300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-369" y="0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73533" y="124443"/>
              <a:ext cx="2639839" cy="527967"/>
            </a:xfrm>
            <a:prstGeom prst="rect">
              <a:avLst/>
            </a:prstGeom>
          </p:spPr>
        </p:pic>
      </p:grpSp>
      <p:pic>
        <p:nvPicPr>
          <p:cNvPr id="9" name="~PP1244.WAV">
            <a:hlinkClick r:id="" action="ppaction://media"/>
          </p:cNvPr>
          <p:cNvPicPr>
            <a:picLocks noRot="1" noChangeAspect="1"/>
          </p:cNvPicPr>
          <p:nvPr>
            <a:wavAudioFile r:embed="rId1" name="~PP1244.WAV"/>
          </p:nvPr>
        </p:nvPicPr>
        <p:blipFill>
          <a:blip r:embed="rId5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28731709"/>
      </p:ext>
    </p:extLst>
  </p:cSld>
  <p:clrMapOvr>
    <a:masterClrMapping/>
  </p:clrMapOvr>
  <p:transition advTm="2171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Blood Cell Types</a:t>
            </a:r>
            <a:endParaRPr lang="en-US" u="sng" smtClean="0"/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en-US" sz="4000" b="1" dirty="0" smtClean="0"/>
              <a:t>1. </a:t>
            </a:r>
            <a:r>
              <a:rPr lang="en-US" b="1" dirty="0" smtClean="0"/>
              <a:t>Erythrocytes</a:t>
            </a:r>
          </a:p>
          <a:p>
            <a:pPr eaLnBrk="1" hangingPunct="1">
              <a:buFont typeface="Wingdings 2" pitchFamily="18" charset="2"/>
              <a:buNone/>
            </a:pPr>
            <a:endParaRPr lang="en-US" sz="1000" b="1" dirty="0" smtClean="0"/>
          </a:p>
          <a:p>
            <a:pPr lvl="1"/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Red blood cells</a:t>
            </a:r>
          </a:p>
          <a:p>
            <a:pPr lvl="1"/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Made in bone marrow</a:t>
            </a:r>
          </a:p>
          <a:p>
            <a:pPr lvl="1"/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Carry oxygen from lungs to all body cells</a:t>
            </a:r>
          </a:p>
          <a:p>
            <a:pPr lvl="1"/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Hemoglobin: blood protein</a:t>
            </a:r>
          </a:p>
          <a:p>
            <a:pPr eaLnBrk="1" hangingPunct="1">
              <a:buFont typeface="Wingdings 2" pitchFamily="18" charset="2"/>
              <a:buNone/>
            </a:pPr>
            <a:endParaRPr lang="en-US" sz="1000" dirty="0" smtClean="0"/>
          </a:p>
          <a:p>
            <a:pPr eaLnBrk="1" hangingPunct="1">
              <a:buFont typeface="Wingdings 2" pitchFamily="18" charset="2"/>
              <a:buNone/>
            </a:pPr>
            <a:endParaRPr lang="en-US" sz="1000" b="1" dirty="0" smtClean="0"/>
          </a:p>
          <a:p>
            <a:pPr eaLnBrk="1" hangingPunct="1">
              <a:buFont typeface="Wingdings 2" pitchFamily="18" charset="2"/>
              <a:buNone/>
            </a:pPr>
            <a:endParaRPr lang="en-US" sz="1000" b="1" dirty="0" smtClean="0"/>
          </a:p>
          <a:p>
            <a:pPr eaLnBrk="1" hangingPunct="1">
              <a:buFont typeface="Wingdings 2" pitchFamily="18" charset="2"/>
              <a:buNone/>
            </a:pPr>
            <a:endParaRPr lang="en-US" sz="1000" b="1" dirty="0" smtClean="0"/>
          </a:p>
        </p:txBody>
      </p:sp>
      <p:grpSp>
        <p:nvGrpSpPr>
          <p:cNvPr id="4" name="Group 3"/>
          <p:cNvGrpSpPr/>
          <p:nvPr/>
        </p:nvGrpSpPr>
        <p:grpSpPr>
          <a:xfrm>
            <a:off x="-369" y="0"/>
            <a:ext cx="9133114" cy="652410"/>
            <a:chOff x="-369" y="0"/>
            <a:chExt cx="9133114" cy="652410"/>
          </a:xfrm>
        </p:grpSpPr>
        <p:sp>
          <p:nvSpPr>
            <p:cNvPr id="5" name="Rectangle 4"/>
            <p:cNvSpPr/>
            <p:nvPr/>
          </p:nvSpPr>
          <p:spPr>
            <a:xfrm>
              <a:off x="-369" y="114300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-369" y="0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73533" y="124443"/>
              <a:ext cx="2639839" cy="527967"/>
            </a:xfrm>
            <a:prstGeom prst="rect">
              <a:avLst/>
            </a:prstGeom>
          </p:spPr>
        </p:pic>
      </p:grpSp>
      <p:pic>
        <p:nvPicPr>
          <p:cNvPr id="8" name="~PP563.WAV">
            <a:hlinkClick r:id="" action="ppaction://media"/>
          </p:cNvPr>
          <p:cNvPicPr>
            <a:picLocks noRot="1" noChangeAspect="1"/>
          </p:cNvPicPr>
          <p:nvPr>
            <a:wavAudioFile r:embed="rId1" name="~PP563.WAV"/>
          </p:nvPr>
        </p:nvPicPr>
        <p:blipFill>
          <a:blip r:embed="rId5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60757888"/>
      </p:ext>
    </p:extLst>
  </p:cSld>
  <p:clrMapOvr>
    <a:masterClrMapping/>
  </p:clrMapOvr>
  <p:transition advTm="1151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smtClean="0"/>
              <a:t>Blood Cell Types (cont’d)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>
              <a:buFont typeface="Wingdings 2" pitchFamily="18" charset="2"/>
              <a:buNone/>
            </a:pPr>
            <a:r>
              <a:rPr lang="en-US" sz="3000" b="1" dirty="0" smtClean="0"/>
              <a:t>2. Leukocytes </a:t>
            </a:r>
          </a:p>
          <a:p>
            <a:pPr marL="0" indent="0" eaLnBrk="1" hangingPunct="1">
              <a:buNone/>
            </a:pPr>
            <a:r>
              <a:rPr lang="en-US" sz="3200" dirty="0" smtClean="0"/>
              <a:t>	</a:t>
            </a:r>
            <a:r>
              <a:rPr lang="en-US" sz="2600" dirty="0" smtClean="0"/>
              <a:t>- White blood cells</a:t>
            </a:r>
          </a:p>
          <a:p>
            <a:pPr eaLnBrk="1" hangingPunct="1"/>
            <a:r>
              <a:rPr lang="en-US" sz="2600" dirty="0" smtClean="0"/>
              <a:t>Five different kinds of leukocytes, divided into two categories</a:t>
            </a:r>
          </a:p>
          <a:p>
            <a:pPr lvl="1" eaLnBrk="1" hangingPunct="1"/>
            <a:r>
              <a:rPr lang="en-US" sz="2600" b="1" dirty="0" smtClean="0"/>
              <a:t>Granulocytes</a:t>
            </a:r>
            <a:r>
              <a:rPr lang="en-US" dirty="0" smtClean="0"/>
              <a:t> </a:t>
            </a:r>
          </a:p>
          <a:p>
            <a:pPr lvl="2" eaLnBrk="1" hangingPunct="1"/>
            <a:r>
              <a:rPr lang="en-US" sz="2200" dirty="0" err="1" smtClean="0"/>
              <a:t>Eosinophils</a:t>
            </a:r>
            <a:endParaRPr lang="en-US" sz="2200" dirty="0" smtClean="0"/>
          </a:p>
          <a:p>
            <a:pPr lvl="2" eaLnBrk="1" hangingPunct="1"/>
            <a:r>
              <a:rPr lang="en-US" sz="2200" dirty="0" smtClean="0"/>
              <a:t>Basophils</a:t>
            </a:r>
          </a:p>
          <a:p>
            <a:pPr lvl="2" eaLnBrk="1" hangingPunct="1"/>
            <a:r>
              <a:rPr lang="en-US" sz="2200" dirty="0" smtClean="0"/>
              <a:t>Neutrophils</a:t>
            </a:r>
          </a:p>
          <a:p>
            <a:pPr lvl="1" eaLnBrk="1" hangingPunct="1"/>
            <a:r>
              <a:rPr lang="en-US" sz="2600" b="1" dirty="0" smtClean="0"/>
              <a:t>Mononuclear leukocytes</a:t>
            </a:r>
          </a:p>
          <a:p>
            <a:pPr lvl="2" eaLnBrk="1" hangingPunct="1"/>
            <a:r>
              <a:rPr lang="en-US" sz="2200" dirty="0" smtClean="0"/>
              <a:t>Lymphocytes</a:t>
            </a:r>
          </a:p>
          <a:p>
            <a:pPr lvl="2" eaLnBrk="1" hangingPunct="1"/>
            <a:r>
              <a:rPr lang="en-US" sz="2200" dirty="0" smtClean="0"/>
              <a:t>monocytes</a:t>
            </a:r>
          </a:p>
          <a:p>
            <a:pPr lvl="2" eaLnBrk="1" hangingPunct="1"/>
            <a:endParaRPr lang="en-US" b="1" dirty="0" smtClean="0"/>
          </a:p>
        </p:txBody>
      </p:sp>
      <p:grpSp>
        <p:nvGrpSpPr>
          <p:cNvPr id="4" name="Group 3"/>
          <p:cNvGrpSpPr/>
          <p:nvPr/>
        </p:nvGrpSpPr>
        <p:grpSpPr>
          <a:xfrm>
            <a:off x="-369" y="0"/>
            <a:ext cx="9133114" cy="652410"/>
            <a:chOff x="-369" y="0"/>
            <a:chExt cx="9133114" cy="652410"/>
          </a:xfrm>
        </p:grpSpPr>
        <p:sp>
          <p:nvSpPr>
            <p:cNvPr id="5" name="Rectangle 4"/>
            <p:cNvSpPr/>
            <p:nvPr/>
          </p:nvSpPr>
          <p:spPr>
            <a:xfrm>
              <a:off x="-369" y="114300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-369" y="0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73533" y="124443"/>
              <a:ext cx="2639839" cy="527967"/>
            </a:xfrm>
            <a:prstGeom prst="rect">
              <a:avLst/>
            </a:prstGeom>
          </p:spPr>
        </p:pic>
      </p:grpSp>
      <p:pic>
        <p:nvPicPr>
          <p:cNvPr id="8" name="~PP3099.WAV">
            <a:hlinkClick r:id="" action="ppaction://media"/>
          </p:cNvPr>
          <p:cNvPicPr>
            <a:picLocks noRot="1" noChangeAspect="1"/>
          </p:cNvPicPr>
          <p:nvPr>
            <a:wavAudioFile r:embed="rId1" name="~PP3099.WAV"/>
          </p:nvPr>
        </p:nvPicPr>
        <p:blipFill>
          <a:blip r:embed="rId5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72636270"/>
      </p:ext>
    </p:extLst>
  </p:cSld>
  <p:clrMapOvr>
    <a:masterClrMapping/>
  </p:clrMapOvr>
  <p:transition advTm="2701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Blood Cell Types (cont’d)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None/>
              <a:defRPr/>
            </a:pPr>
            <a:r>
              <a:rPr lang="en-US" b="1" dirty="0" smtClean="0"/>
              <a:t>3. Thrombocytes</a:t>
            </a:r>
            <a:r>
              <a:rPr lang="en-US" dirty="0" smtClean="0"/>
              <a:t> </a:t>
            </a:r>
          </a:p>
          <a:p>
            <a:pPr lvl="1">
              <a:defRPr/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Also known as platelets</a:t>
            </a:r>
          </a:p>
          <a:p>
            <a:pPr lvl="1">
              <a:defRPr/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Tiny fragments of blood cells that are formed in the marrow</a:t>
            </a:r>
          </a:p>
          <a:p>
            <a:pPr lvl="1">
              <a:defRPr/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Necessary for blood clotting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-369" y="0"/>
            <a:ext cx="9133114" cy="652410"/>
            <a:chOff x="-369" y="0"/>
            <a:chExt cx="9133114" cy="652410"/>
          </a:xfrm>
        </p:grpSpPr>
        <p:sp>
          <p:nvSpPr>
            <p:cNvPr id="5" name="Rectangle 4"/>
            <p:cNvSpPr/>
            <p:nvPr/>
          </p:nvSpPr>
          <p:spPr>
            <a:xfrm>
              <a:off x="-369" y="114300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-369" y="0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73533" y="124443"/>
              <a:ext cx="2639839" cy="527967"/>
            </a:xfrm>
            <a:prstGeom prst="rect">
              <a:avLst/>
            </a:prstGeom>
          </p:spPr>
        </p:pic>
      </p:grpSp>
      <p:pic>
        <p:nvPicPr>
          <p:cNvPr id="8" name="~PP490.WAV">
            <a:hlinkClick r:id="" action="ppaction://media"/>
          </p:cNvPr>
          <p:cNvPicPr>
            <a:picLocks noRot="1" noChangeAspect="1"/>
          </p:cNvPicPr>
          <p:nvPr>
            <a:wavAudioFile r:embed="rId1" name="~PP490.WAV"/>
          </p:nvPr>
        </p:nvPicPr>
        <p:blipFill>
          <a:blip r:embed="rId5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544843"/>
      </p:ext>
    </p:extLst>
  </p:cSld>
  <p:clrMapOvr>
    <a:masterClrMapping/>
  </p:clrMapOvr>
  <p:transition advTm="136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5241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dirty="0" smtClean="0"/>
              <a:t>      </a:t>
            </a:r>
            <a:r>
              <a:rPr lang="en-US" u="sng" dirty="0" smtClean="0"/>
              <a:t>QUICK QUIZ</a:t>
            </a:r>
            <a:r>
              <a:rPr lang="en-US" dirty="0" smtClean="0"/>
              <a:t>:	</a:t>
            </a:r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1200"/>
            <a:ext cx="6553200" cy="4114800"/>
          </a:xfrm>
        </p:spPr>
        <p:txBody>
          <a:bodyPr/>
          <a:lstStyle/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b="1" dirty="0" smtClean="0">
                <a:solidFill>
                  <a:schemeClr val="tx2"/>
                </a:solidFill>
              </a:rPr>
              <a:t>2.</a:t>
            </a:r>
            <a:r>
              <a:rPr lang="en-US" b="1" dirty="0" smtClean="0"/>
              <a:t>  Which type of blood cells are necessary for clotting?</a:t>
            </a:r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sz="3200" dirty="0" smtClean="0"/>
              <a:t>	</a:t>
            </a:r>
            <a:r>
              <a:rPr lang="en-US" sz="2400" dirty="0" smtClean="0">
                <a:solidFill>
                  <a:schemeClr val="tx2"/>
                </a:solidFill>
              </a:rPr>
              <a:t>A.</a:t>
            </a:r>
            <a:r>
              <a:rPr lang="en-US" dirty="0" smtClean="0"/>
              <a:t>  </a:t>
            </a:r>
            <a:r>
              <a:rPr lang="en-US" sz="2400" dirty="0" smtClean="0"/>
              <a:t>erythrocytes</a:t>
            </a:r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sz="2400" dirty="0" smtClean="0"/>
              <a:t>	</a:t>
            </a:r>
            <a:r>
              <a:rPr lang="en-US" sz="2400" dirty="0" smtClean="0">
                <a:solidFill>
                  <a:schemeClr val="tx2"/>
                </a:solidFill>
              </a:rPr>
              <a:t>B.</a:t>
            </a:r>
            <a:r>
              <a:rPr lang="en-US" sz="2400" dirty="0" smtClean="0"/>
              <a:t>  granulocytes</a:t>
            </a:r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sz="2400" dirty="0" smtClean="0"/>
              <a:t>	</a:t>
            </a:r>
            <a:r>
              <a:rPr lang="en-US" sz="2400" dirty="0" smtClean="0">
                <a:solidFill>
                  <a:schemeClr val="tx2"/>
                </a:solidFill>
              </a:rPr>
              <a:t>C.</a:t>
            </a:r>
            <a:r>
              <a:rPr lang="en-US" sz="2400" dirty="0" smtClean="0"/>
              <a:t>  monocytes</a:t>
            </a:r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sz="2400" dirty="0" smtClean="0"/>
              <a:t>	</a:t>
            </a:r>
            <a:r>
              <a:rPr lang="en-US" sz="2400" dirty="0" smtClean="0">
                <a:solidFill>
                  <a:schemeClr val="tx2"/>
                </a:solidFill>
              </a:rPr>
              <a:t>D.</a:t>
            </a:r>
            <a:r>
              <a:rPr lang="en-US" sz="2400" dirty="0" smtClean="0"/>
              <a:t>  thrombocytes </a:t>
            </a:r>
          </a:p>
          <a:p>
            <a:pPr marL="533400" indent="-533400" eaLnBrk="1" hangingPunct="1">
              <a:defRPr/>
            </a:pPr>
            <a:endParaRPr lang="en-US" sz="2400" dirty="0" smtClean="0"/>
          </a:p>
        </p:txBody>
      </p:sp>
      <p:pic>
        <p:nvPicPr>
          <p:cNvPr id="27653" name="Picture 5" descr="MCj04315120000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5410200"/>
            <a:ext cx="990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-369" y="0"/>
            <a:ext cx="9133114" cy="652410"/>
            <a:chOff x="-369" y="0"/>
            <a:chExt cx="9133114" cy="652410"/>
          </a:xfrm>
        </p:grpSpPr>
        <p:sp>
          <p:nvSpPr>
            <p:cNvPr id="7" name="Rectangle 6"/>
            <p:cNvSpPr/>
            <p:nvPr/>
          </p:nvSpPr>
          <p:spPr>
            <a:xfrm>
              <a:off x="-369" y="114300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-369" y="0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73533" y="124443"/>
              <a:ext cx="2639839" cy="527967"/>
            </a:xfrm>
            <a:prstGeom prst="rect">
              <a:avLst/>
            </a:prstGeom>
          </p:spPr>
        </p:pic>
      </p:grpSp>
      <p:pic>
        <p:nvPicPr>
          <p:cNvPr id="10" name="~PP3003.WAV">
            <a:hlinkClick r:id="" action="ppaction://media"/>
          </p:cNvPr>
          <p:cNvPicPr>
            <a:picLocks noRot="1" noChangeAspect="1"/>
          </p:cNvPicPr>
          <p:nvPr>
            <a:wavAudioFile r:embed="rId1" name="~PP3003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50313355"/>
      </p:ext>
    </p:extLst>
  </p:cSld>
  <p:clrMapOvr>
    <a:masterClrMapping/>
  </p:clrMapOvr>
  <p:transition advTm="3102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5241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dirty="0" smtClean="0"/>
              <a:t>      </a:t>
            </a:r>
            <a:r>
              <a:rPr lang="en-US" u="sng" dirty="0" smtClean="0"/>
              <a:t>QUICK QUIZ</a:t>
            </a:r>
            <a:r>
              <a:rPr lang="en-US" dirty="0" smtClean="0"/>
              <a:t>:	</a:t>
            </a:r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1200"/>
            <a:ext cx="6553200" cy="4114800"/>
          </a:xfrm>
        </p:spPr>
        <p:txBody>
          <a:bodyPr/>
          <a:lstStyle/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b="1" dirty="0" smtClean="0">
                <a:solidFill>
                  <a:schemeClr val="tx2"/>
                </a:solidFill>
              </a:rPr>
              <a:t>2.</a:t>
            </a:r>
            <a:r>
              <a:rPr lang="en-US" b="1" dirty="0" smtClean="0"/>
              <a:t>  Which type of blood cells are necessary for clotting?</a:t>
            </a:r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sz="3200" dirty="0" smtClean="0"/>
              <a:t>	</a:t>
            </a:r>
            <a:r>
              <a:rPr lang="en-US" sz="2400" dirty="0" smtClean="0">
                <a:solidFill>
                  <a:schemeClr val="tx2"/>
                </a:solidFill>
              </a:rPr>
              <a:t>A.</a:t>
            </a:r>
            <a:r>
              <a:rPr lang="en-US" dirty="0" smtClean="0"/>
              <a:t>  </a:t>
            </a:r>
            <a:r>
              <a:rPr lang="en-US" sz="2400" dirty="0" smtClean="0"/>
              <a:t>erythrocytes</a:t>
            </a:r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sz="2400" dirty="0" smtClean="0"/>
              <a:t>	</a:t>
            </a:r>
            <a:r>
              <a:rPr lang="en-US" sz="2400" dirty="0" smtClean="0">
                <a:solidFill>
                  <a:schemeClr val="tx2"/>
                </a:solidFill>
              </a:rPr>
              <a:t>B.</a:t>
            </a:r>
            <a:r>
              <a:rPr lang="en-US" sz="2400" dirty="0" smtClean="0"/>
              <a:t>  granulocytes</a:t>
            </a:r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sz="2400" dirty="0" smtClean="0"/>
              <a:t>	</a:t>
            </a:r>
            <a:r>
              <a:rPr lang="en-US" sz="2400" dirty="0" smtClean="0">
                <a:solidFill>
                  <a:schemeClr val="tx2"/>
                </a:solidFill>
              </a:rPr>
              <a:t>C.</a:t>
            </a:r>
            <a:r>
              <a:rPr lang="en-US" sz="2400" dirty="0" smtClean="0"/>
              <a:t>  monocytes</a:t>
            </a:r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sz="2400" dirty="0" smtClean="0"/>
              <a:t>	</a:t>
            </a:r>
            <a:r>
              <a:rPr lang="en-US" sz="2400" dirty="0" smtClean="0">
                <a:solidFill>
                  <a:schemeClr val="tx2"/>
                </a:solidFill>
              </a:rPr>
              <a:t>D.</a:t>
            </a:r>
            <a:r>
              <a:rPr lang="en-US" sz="2400" dirty="0" smtClean="0"/>
              <a:t>  </a:t>
            </a:r>
            <a:r>
              <a:rPr lang="en-US" sz="2400" dirty="0" smtClean="0">
                <a:solidFill>
                  <a:srgbClr val="FF0000"/>
                </a:solidFill>
              </a:rPr>
              <a:t>thrombocytes </a:t>
            </a:r>
          </a:p>
          <a:p>
            <a:pPr marL="533400" indent="-533400" eaLnBrk="1" hangingPunct="1">
              <a:defRPr/>
            </a:pPr>
            <a:endParaRPr lang="en-US" sz="2400" dirty="0" smtClean="0"/>
          </a:p>
        </p:txBody>
      </p:sp>
      <p:pic>
        <p:nvPicPr>
          <p:cNvPr id="27653" name="Picture 5" descr="MCj04315120000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5410200"/>
            <a:ext cx="990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-369" y="0"/>
            <a:ext cx="9133114" cy="652410"/>
            <a:chOff x="-369" y="0"/>
            <a:chExt cx="9133114" cy="652410"/>
          </a:xfrm>
        </p:grpSpPr>
        <p:sp>
          <p:nvSpPr>
            <p:cNvPr id="7" name="Rectangle 6"/>
            <p:cNvSpPr/>
            <p:nvPr/>
          </p:nvSpPr>
          <p:spPr>
            <a:xfrm>
              <a:off x="-369" y="114300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-369" y="0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73533" y="124443"/>
              <a:ext cx="2639839" cy="527967"/>
            </a:xfrm>
            <a:prstGeom prst="rect">
              <a:avLst/>
            </a:prstGeom>
          </p:spPr>
        </p:pic>
      </p:grpSp>
      <p:pic>
        <p:nvPicPr>
          <p:cNvPr id="10" name="~PP224.WAV">
            <a:hlinkClick r:id="" action="ppaction://media"/>
          </p:cNvPr>
          <p:cNvPicPr>
            <a:picLocks noRot="1" noChangeAspect="1"/>
          </p:cNvPicPr>
          <p:nvPr>
            <a:wavAudioFile r:embed="rId1" name="~PP224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556525323"/>
      </p:ext>
    </p:extLst>
  </p:cSld>
  <p:clrMapOvr>
    <a:masterClrMapping/>
  </p:clrMapOvr>
  <p:transition advTm="53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Electric Impulses of the Heart</a:t>
            </a:r>
            <a:endParaRPr lang="en-US" dirty="0"/>
          </a:p>
        </p:txBody>
      </p:sp>
      <p:sp>
        <p:nvSpPr>
          <p:cNvPr id="126979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SINOATRIAL NODE. </a:t>
            </a:r>
            <a:endParaRPr lang="en-US" dirty="0" smtClean="0"/>
          </a:p>
          <a:p>
            <a:pPr lvl="1">
              <a:lnSpc>
                <a:spcPct val="90000"/>
              </a:lnSpc>
            </a:pPr>
            <a:r>
              <a:rPr lang="en-US" sz="2400" dirty="0" smtClean="0"/>
              <a:t>responsible </a:t>
            </a:r>
            <a:r>
              <a:rPr lang="en-US" sz="2400" dirty="0"/>
              <a:t>for initiating the heartbeat </a:t>
            </a:r>
            <a:endParaRPr lang="en-US" sz="2400" dirty="0" smtClean="0"/>
          </a:p>
          <a:p>
            <a:pPr lvl="1">
              <a:lnSpc>
                <a:spcPct val="90000"/>
              </a:lnSpc>
            </a:pPr>
            <a:r>
              <a:rPr lang="en-US" sz="2400" dirty="0" smtClean="0"/>
              <a:t>The SN </a:t>
            </a:r>
            <a:r>
              <a:rPr lang="en-US" sz="2400" dirty="0"/>
              <a:t>is located on the posterior wall of the right atrium.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electric </a:t>
            </a:r>
            <a:r>
              <a:rPr lang="en-US" sz="2400" dirty="0"/>
              <a:t>current is </a:t>
            </a:r>
            <a:r>
              <a:rPr lang="en-US" sz="2400" dirty="0" smtClean="0"/>
              <a:t>generated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atrial </a:t>
            </a:r>
            <a:r>
              <a:rPr lang="en-US" sz="2400" dirty="0"/>
              <a:t>muscle </a:t>
            </a:r>
            <a:r>
              <a:rPr lang="en-US" sz="2400" dirty="0" smtClean="0"/>
              <a:t>contracts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forcing </a:t>
            </a:r>
            <a:r>
              <a:rPr lang="en-US" sz="2400" dirty="0"/>
              <a:t>blood into the ventricles</a:t>
            </a:r>
            <a:r>
              <a:rPr lang="en-US" sz="2400" dirty="0" smtClean="0"/>
              <a:t>.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SN passes electrical impulse to the AV Node  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  <p:pic>
        <p:nvPicPr>
          <p:cNvPr id="7" name="~PP3633.WAV">
            <a:hlinkClick r:id="" action="ppaction://media"/>
          </p:cNvPr>
          <p:cNvPicPr>
            <a:picLocks noRot="1" noChangeAspect="1"/>
          </p:cNvPicPr>
          <p:nvPr>
            <a:wavAudioFile r:embed="rId2" name="~PP3633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="" xmlns:p14="http://schemas.microsoft.com/office/powerpoint/2010/main" val="230710905"/>
      </p:ext>
    </p:extLst>
  </p:cSld>
  <p:clrMapOvr>
    <a:masterClrMapping/>
  </p:clrMapOvr>
  <p:transition advTm="3605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26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26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26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26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26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26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269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269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33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26978" grpId="0"/>
      <p:bldP spid="126979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Electric Impulses of the Heart</a:t>
            </a:r>
          </a:p>
        </p:txBody>
      </p:sp>
      <p:sp>
        <p:nvSpPr>
          <p:cNvPr id="126979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342900" lvl="1" indent="-342900">
              <a:lnSpc>
                <a:spcPct val="90000"/>
              </a:lnSpc>
              <a:buFont typeface="Arial" pitchFamily="34" charset="0"/>
              <a:buChar char="•"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ATRIOVENTRICULAR NODE</a:t>
            </a:r>
            <a:r>
              <a:rPr lang="en-US" dirty="0"/>
              <a:t>.</a:t>
            </a:r>
          </a:p>
          <a:p>
            <a:pPr lvl="1"/>
            <a:r>
              <a:rPr lang="en-US" sz="2400" dirty="0" smtClean="0"/>
              <a:t>the </a:t>
            </a:r>
            <a:r>
              <a:rPr lang="en-US" sz="2400" dirty="0"/>
              <a:t>AV node sends electrical impulses through a series of BUNDLE BRANCHES ending in  PURKINJE </a:t>
            </a:r>
            <a:r>
              <a:rPr lang="en-US" sz="2400" dirty="0" smtClean="0"/>
              <a:t>FIBERS. </a:t>
            </a:r>
          </a:p>
          <a:p>
            <a:pPr lvl="1"/>
            <a:r>
              <a:rPr lang="en-US" sz="2400" dirty="0"/>
              <a:t>PURKINJE FIBERS </a:t>
            </a:r>
            <a:r>
              <a:rPr lang="en-US" sz="2400" dirty="0" smtClean="0"/>
              <a:t>stimulate </a:t>
            </a:r>
            <a:r>
              <a:rPr lang="en-US" sz="2400" dirty="0"/>
              <a:t>the ventricles to contract.</a:t>
            </a:r>
          </a:p>
        </p:txBody>
      </p:sp>
      <p:sp>
        <p:nvSpPr>
          <p:cNvPr id="4" name="Rectangle 3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  <p:pic>
        <p:nvPicPr>
          <p:cNvPr id="7" name="~PP1655.WAV">
            <a:hlinkClick r:id="" action="ppaction://media"/>
          </p:cNvPr>
          <p:cNvPicPr>
            <a:picLocks noRot="1" noChangeAspect="1"/>
          </p:cNvPicPr>
          <p:nvPr>
            <a:wavAudioFile r:embed="rId2" name="~PP1655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="" xmlns:p14="http://schemas.microsoft.com/office/powerpoint/2010/main" val="969479884"/>
      </p:ext>
    </p:extLst>
  </p:cSld>
  <p:clrMapOvr>
    <a:masterClrMapping/>
  </p:clrMapOvr>
  <p:transition advTm="184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26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26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26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26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26978" grpId="0"/>
      <p:bldP spid="126979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/>
              <a:t>The Cardiac Cycle and Heart Sounds</a:t>
            </a:r>
          </a:p>
        </p:txBody>
      </p:sp>
      <p:sp>
        <p:nvSpPr>
          <p:cNvPr id="12902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CARDIAC CYCLE </a:t>
            </a:r>
            <a:endParaRPr lang="en-US" dirty="0" smtClean="0"/>
          </a:p>
          <a:p>
            <a:pPr lvl="1"/>
            <a:r>
              <a:rPr lang="en-US" sz="2400" dirty="0" smtClean="0"/>
              <a:t>the </a:t>
            </a:r>
            <a:r>
              <a:rPr lang="en-US" sz="2400" dirty="0"/>
              <a:t>events that occur in one complete heartbeat.</a:t>
            </a:r>
          </a:p>
          <a:p>
            <a:r>
              <a:rPr lang="en-US" dirty="0"/>
              <a:t>The cardiac cycle has 2 phases</a:t>
            </a:r>
            <a:r>
              <a:rPr lang="en-US" dirty="0" smtClean="0"/>
              <a:t>:</a:t>
            </a:r>
          </a:p>
          <a:p>
            <a:pPr lvl="1"/>
            <a:r>
              <a:rPr lang="en-US" sz="2400" dirty="0" smtClean="0"/>
              <a:t>1. SYSTOLE: contraction of the heart</a:t>
            </a:r>
          </a:p>
          <a:p>
            <a:pPr lvl="1"/>
            <a:r>
              <a:rPr lang="en-US" sz="2400" dirty="0" smtClean="0"/>
              <a:t>2</a:t>
            </a:r>
            <a:r>
              <a:rPr lang="en-US" sz="2400" dirty="0"/>
              <a:t>. </a:t>
            </a:r>
            <a:r>
              <a:rPr lang="en-US" sz="2400" dirty="0" smtClean="0"/>
              <a:t>DIASTOLE: relaxation of the heart</a:t>
            </a:r>
            <a:endParaRPr lang="en-US" sz="2400" dirty="0"/>
          </a:p>
          <a:p>
            <a:pPr lvl="1"/>
            <a:endParaRPr lang="en-US" dirty="0"/>
          </a:p>
          <a:p>
            <a:pPr>
              <a:buFont typeface="Arial" charset="0"/>
              <a:buNone/>
            </a:pPr>
            <a:endParaRPr lang="en-US" dirty="0"/>
          </a:p>
          <a:p>
            <a:pPr>
              <a:buFont typeface="Arial" charset="0"/>
              <a:buNone/>
            </a:pPr>
            <a:r>
              <a:rPr lang="en-US" dirty="0"/>
              <a:t> 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  <p:pic>
        <p:nvPicPr>
          <p:cNvPr id="7" name="~PP361.WAV">
            <a:hlinkClick r:id="" action="ppaction://media"/>
          </p:cNvPr>
          <p:cNvPicPr>
            <a:picLocks noRot="1" noChangeAspect="1"/>
          </p:cNvPicPr>
          <p:nvPr>
            <a:wavAudioFile r:embed="rId2" name="~PP361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="" xmlns:p14="http://schemas.microsoft.com/office/powerpoint/2010/main" val="2516710515"/>
      </p:ext>
    </p:extLst>
  </p:cSld>
  <p:clrMapOvr>
    <a:masterClrMapping/>
  </p:clrMapOvr>
  <p:transition advTm="2721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29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29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29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29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29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29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290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34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29026" grpId="0"/>
      <p:bldP spid="129027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The Cardiac Cycle and Heart Sounds</a:t>
            </a:r>
          </a:p>
        </p:txBody>
      </p:sp>
      <p:sp>
        <p:nvSpPr>
          <p:cNvPr id="13005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The atria and ventricles have different functions during the cardiac cycle.</a:t>
            </a:r>
          </a:p>
          <a:p>
            <a:r>
              <a:rPr lang="en-US" sz="2800" dirty="0"/>
              <a:t>When the atrium are </a:t>
            </a:r>
            <a:r>
              <a:rPr lang="en-US" sz="2800" dirty="0" smtClean="0"/>
              <a:t>contracting</a:t>
            </a:r>
          </a:p>
          <a:p>
            <a:pPr lvl="1"/>
            <a:r>
              <a:rPr lang="en-US" sz="2400" dirty="0" smtClean="0"/>
              <a:t>blood </a:t>
            </a:r>
            <a:r>
              <a:rPr lang="en-US" sz="2400" dirty="0"/>
              <a:t>flows into the </a:t>
            </a:r>
            <a:r>
              <a:rPr lang="en-US" sz="2400" dirty="0" smtClean="0"/>
              <a:t>ventricles</a:t>
            </a:r>
          </a:p>
          <a:p>
            <a:pPr lvl="1"/>
            <a:r>
              <a:rPr lang="en-US" sz="2400" dirty="0" smtClean="0"/>
              <a:t>the ventricles will be </a:t>
            </a:r>
            <a:r>
              <a:rPr lang="en-US" sz="2400" dirty="0"/>
              <a:t>relaxing.</a:t>
            </a:r>
          </a:p>
          <a:p>
            <a:r>
              <a:rPr lang="en-US" sz="2800" dirty="0"/>
              <a:t>When the atria are in </a:t>
            </a:r>
            <a:r>
              <a:rPr lang="en-US" sz="2800" dirty="0" smtClean="0"/>
              <a:t>systole</a:t>
            </a:r>
          </a:p>
          <a:p>
            <a:pPr lvl="1"/>
            <a:r>
              <a:rPr lang="en-US" sz="2400" dirty="0" smtClean="0"/>
              <a:t>the </a:t>
            </a:r>
            <a:r>
              <a:rPr lang="en-US" sz="2400" dirty="0"/>
              <a:t>ventricles are in diastole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  <p:pic>
        <p:nvPicPr>
          <p:cNvPr id="7" name="~PP535.WAV">
            <a:hlinkClick r:id="" action="ppaction://media"/>
          </p:cNvPr>
          <p:cNvPicPr>
            <a:picLocks noRot="1" noChangeAspect="1"/>
          </p:cNvPicPr>
          <p:nvPr>
            <a:wavAudioFile r:embed="rId2" name="~PP535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="" xmlns:p14="http://schemas.microsoft.com/office/powerpoint/2010/main" val="1693689424"/>
      </p:ext>
    </p:extLst>
  </p:cSld>
  <p:clrMapOvr>
    <a:masterClrMapping/>
  </p:clrMapOvr>
  <p:transition advTm="20560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30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30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30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30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30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30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0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30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0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30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30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38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30050" grpId="0"/>
      <p:bldP spid="130051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The Cardiac Cycle and Heart Sounds</a:t>
            </a:r>
          </a:p>
        </p:txBody>
      </p:sp>
      <p:sp>
        <p:nvSpPr>
          <p:cNvPr id="13107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Electrocardiagram</a:t>
            </a:r>
            <a:r>
              <a:rPr lang="en-US" dirty="0" smtClean="0"/>
              <a:t>(EKG or ECG)</a:t>
            </a:r>
          </a:p>
          <a:p>
            <a:pPr lvl="1"/>
            <a:r>
              <a:rPr lang="en-US" sz="2400" dirty="0" smtClean="0"/>
              <a:t>Measure electrical </a:t>
            </a:r>
            <a:r>
              <a:rPr lang="en-US" sz="2400" dirty="0"/>
              <a:t>activity of the </a:t>
            </a:r>
            <a:r>
              <a:rPr lang="en-US" sz="2400" dirty="0" smtClean="0"/>
              <a:t>heart </a:t>
            </a:r>
            <a:endParaRPr lang="en-US" sz="2400" dirty="0"/>
          </a:p>
          <a:p>
            <a:pPr lvl="1"/>
            <a:r>
              <a:rPr lang="en-US" sz="2400" dirty="0" smtClean="0"/>
              <a:t>EKG’s </a:t>
            </a:r>
            <a:r>
              <a:rPr lang="en-US" sz="2400" dirty="0"/>
              <a:t>are electrical tracings of each part of the cardiac cycle.</a:t>
            </a:r>
          </a:p>
          <a:p>
            <a:pPr lvl="1"/>
            <a:r>
              <a:rPr lang="en-US" sz="2400" dirty="0"/>
              <a:t>Each time a different part of the heart </a:t>
            </a:r>
            <a:r>
              <a:rPr lang="en-US" sz="2400" dirty="0" smtClean="0"/>
              <a:t>contracts	</a:t>
            </a:r>
          </a:p>
          <a:p>
            <a:pPr lvl="1"/>
            <a:r>
              <a:rPr lang="en-US" sz="2400" dirty="0" smtClean="0"/>
              <a:t>electrical impulses of the heart </a:t>
            </a:r>
            <a:r>
              <a:rPr lang="en-US" sz="2400" dirty="0"/>
              <a:t>can be recorded from different areas on the thorax.</a:t>
            </a:r>
          </a:p>
        </p:txBody>
      </p:sp>
      <p:sp>
        <p:nvSpPr>
          <p:cNvPr id="7" name="Rectangle 6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  <p:pic>
        <p:nvPicPr>
          <p:cNvPr id="10" name="~PP2982.WAV">
            <a:hlinkClick r:id="" action="ppaction://media"/>
          </p:cNvPr>
          <p:cNvPicPr>
            <a:picLocks noRot="1" noChangeAspect="1"/>
          </p:cNvPicPr>
          <p:nvPr>
            <a:wavAudioFile r:embed="rId2" name="~PP2982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="" xmlns:p14="http://schemas.microsoft.com/office/powerpoint/2010/main" val="2551766558"/>
      </p:ext>
    </p:extLst>
  </p:cSld>
  <p:clrMapOvr>
    <a:masterClrMapping/>
  </p:clrMapOvr>
  <p:transition advTm="4741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31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31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31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31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31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31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131074" grpId="0"/>
      <p:bldP spid="131075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100" name="Freeform 4"/>
          <p:cNvSpPr>
            <a:spLocks/>
          </p:cNvSpPr>
          <p:nvPr/>
        </p:nvSpPr>
        <p:spPr bwMode="auto">
          <a:xfrm>
            <a:off x="1708150" y="2419350"/>
            <a:ext cx="5118100" cy="1924050"/>
          </a:xfrm>
          <a:custGeom>
            <a:avLst/>
            <a:gdLst>
              <a:gd name="T0" fmla="*/ 0 w 3224"/>
              <a:gd name="T1" fmla="*/ 765 h 1212"/>
              <a:gd name="T2" fmla="*/ 181 w 3224"/>
              <a:gd name="T3" fmla="*/ 808 h 1212"/>
              <a:gd name="T4" fmla="*/ 576 w 3224"/>
              <a:gd name="T5" fmla="*/ 800 h 1212"/>
              <a:gd name="T6" fmla="*/ 714 w 3224"/>
              <a:gd name="T7" fmla="*/ 808 h 1212"/>
              <a:gd name="T8" fmla="*/ 817 w 3224"/>
              <a:gd name="T9" fmla="*/ 834 h 1212"/>
              <a:gd name="T10" fmla="*/ 1273 w 3224"/>
              <a:gd name="T11" fmla="*/ 825 h 1212"/>
              <a:gd name="T12" fmla="*/ 1299 w 3224"/>
              <a:gd name="T13" fmla="*/ 748 h 1212"/>
              <a:gd name="T14" fmla="*/ 1342 w 3224"/>
              <a:gd name="T15" fmla="*/ 705 h 1212"/>
              <a:gd name="T16" fmla="*/ 1471 w 3224"/>
              <a:gd name="T17" fmla="*/ 636 h 1212"/>
              <a:gd name="T18" fmla="*/ 1617 w 3224"/>
              <a:gd name="T19" fmla="*/ 645 h 1212"/>
              <a:gd name="T20" fmla="*/ 1686 w 3224"/>
              <a:gd name="T21" fmla="*/ 696 h 1212"/>
              <a:gd name="T22" fmla="*/ 1771 w 3224"/>
              <a:gd name="T23" fmla="*/ 782 h 1212"/>
              <a:gd name="T24" fmla="*/ 1789 w 3224"/>
              <a:gd name="T25" fmla="*/ 834 h 1212"/>
              <a:gd name="T26" fmla="*/ 1969 w 3224"/>
              <a:gd name="T27" fmla="*/ 808 h 1212"/>
              <a:gd name="T28" fmla="*/ 2004 w 3224"/>
              <a:gd name="T29" fmla="*/ 696 h 1212"/>
              <a:gd name="T30" fmla="*/ 2012 w 3224"/>
              <a:gd name="T31" fmla="*/ 671 h 1212"/>
              <a:gd name="T32" fmla="*/ 2064 w 3224"/>
              <a:gd name="T33" fmla="*/ 481 h 1212"/>
              <a:gd name="T34" fmla="*/ 2133 w 3224"/>
              <a:gd name="T35" fmla="*/ 103 h 1212"/>
              <a:gd name="T36" fmla="*/ 2176 w 3224"/>
              <a:gd name="T37" fmla="*/ 0 h 1212"/>
              <a:gd name="T38" fmla="*/ 2253 w 3224"/>
              <a:gd name="T39" fmla="*/ 267 h 1212"/>
              <a:gd name="T40" fmla="*/ 2365 w 3224"/>
              <a:gd name="T41" fmla="*/ 653 h 1212"/>
              <a:gd name="T42" fmla="*/ 2442 w 3224"/>
              <a:gd name="T43" fmla="*/ 877 h 1212"/>
              <a:gd name="T44" fmla="*/ 2537 w 3224"/>
              <a:gd name="T45" fmla="*/ 1066 h 1212"/>
              <a:gd name="T46" fmla="*/ 2623 w 3224"/>
              <a:gd name="T47" fmla="*/ 1212 h 1212"/>
              <a:gd name="T48" fmla="*/ 2674 w 3224"/>
              <a:gd name="T49" fmla="*/ 980 h 1212"/>
              <a:gd name="T50" fmla="*/ 2717 w 3224"/>
              <a:gd name="T51" fmla="*/ 808 h 1212"/>
              <a:gd name="T52" fmla="*/ 2898 w 3224"/>
              <a:gd name="T53" fmla="*/ 817 h 1212"/>
              <a:gd name="T54" fmla="*/ 2966 w 3224"/>
              <a:gd name="T55" fmla="*/ 748 h 1212"/>
              <a:gd name="T56" fmla="*/ 3018 w 3224"/>
              <a:gd name="T57" fmla="*/ 782 h 1212"/>
              <a:gd name="T58" fmla="*/ 3173 w 3224"/>
              <a:gd name="T59" fmla="*/ 808 h 1212"/>
              <a:gd name="T60" fmla="*/ 3224 w 3224"/>
              <a:gd name="T61" fmla="*/ 817 h 1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3224" h="1212">
                <a:moveTo>
                  <a:pt x="0" y="765"/>
                </a:moveTo>
                <a:cubicBezTo>
                  <a:pt x="62" y="776"/>
                  <a:pt x="120" y="797"/>
                  <a:pt x="181" y="808"/>
                </a:cubicBezTo>
                <a:cubicBezTo>
                  <a:pt x="313" y="805"/>
                  <a:pt x="444" y="800"/>
                  <a:pt x="576" y="800"/>
                </a:cubicBezTo>
                <a:cubicBezTo>
                  <a:pt x="622" y="800"/>
                  <a:pt x="668" y="804"/>
                  <a:pt x="714" y="808"/>
                </a:cubicBezTo>
                <a:cubicBezTo>
                  <a:pt x="749" y="811"/>
                  <a:pt x="817" y="834"/>
                  <a:pt x="817" y="834"/>
                </a:cubicBezTo>
                <a:cubicBezTo>
                  <a:pt x="1244" y="825"/>
                  <a:pt x="1092" y="825"/>
                  <a:pt x="1273" y="825"/>
                </a:cubicBezTo>
                <a:cubicBezTo>
                  <a:pt x="1293" y="765"/>
                  <a:pt x="1284" y="791"/>
                  <a:pt x="1299" y="748"/>
                </a:cubicBezTo>
                <a:cubicBezTo>
                  <a:pt x="1306" y="729"/>
                  <a:pt x="1331" y="722"/>
                  <a:pt x="1342" y="705"/>
                </a:cubicBezTo>
                <a:cubicBezTo>
                  <a:pt x="1373" y="657"/>
                  <a:pt x="1418" y="650"/>
                  <a:pt x="1471" y="636"/>
                </a:cubicBezTo>
                <a:cubicBezTo>
                  <a:pt x="1520" y="639"/>
                  <a:pt x="1569" y="638"/>
                  <a:pt x="1617" y="645"/>
                </a:cubicBezTo>
                <a:cubicBezTo>
                  <a:pt x="1648" y="650"/>
                  <a:pt x="1649" y="685"/>
                  <a:pt x="1686" y="696"/>
                </a:cubicBezTo>
                <a:cubicBezTo>
                  <a:pt x="1706" y="726"/>
                  <a:pt x="1741" y="762"/>
                  <a:pt x="1771" y="782"/>
                </a:cubicBezTo>
                <a:cubicBezTo>
                  <a:pt x="1777" y="799"/>
                  <a:pt x="1789" y="834"/>
                  <a:pt x="1789" y="834"/>
                </a:cubicBezTo>
                <a:cubicBezTo>
                  <a:pt x="1847" y="813"/>
                  <a:pt x="1909" y="824"/>
                  <a:pt x="1969" y="808"/>
                </a:cubicBezTo>
                <a:cubicBezTo>
                  <a:pt x="1979" y="770"/>
                  <a:pt x="1991" y="734"/>
                  <a:pt x="2004" y="696"/>
                </a:cubicBezTo>
                <a:cubicBezTo>
                  <a:pt x="2007" y="688"/>
                  <a:pt x="2012" y="671"/>
                  <a:pt x="2012" y="671"/>
                </a:cubicBezTo>
                <a:cubicBezTo>
                  <a:pt x="2020" y="607"/>
                  <a:pt x="2028" y="536"/>
                  <a:pt x="2064" y="481"/>
                </a:cubicBezTo>
                <a:cubicBezTo>
                  <a:pt x="2077" y="354"/>
                  <a:pt x="2093" y="225"/>
                  <a:pt x="2133" y="103"/>
                </a:cubicBezTo>
                <a:cubicBezTo>
                  <a:pt x="2145" y="67"/>
                  <a:pt x="2148" y="26"/>
                  <a:pt x="2176" y="0"/>
                </a:cubicBezTo>
                <a:cubicBezTo>
                  <a:pt x="2219" y="86"/>
                  <a:pt x="2228" y="175"/>
                  <a:pt x="2253" y="267"/>
                </a:cubicBezTo>
                <a:cubicBezTo>
                  <a:pt x="2289" y="396"/>
                  <a:pt x="2328" y="524"/>
                  <a:pt x="2365" y="653"/>
                </a:cubicBezTo>
                <a:cubicBezTo>
                  <a:pt x="2381" y="709"/>
                  <a:pt x="2411" y="830"/>
                  <a:pt x="2442" y="877"/>
                </a:cubicBezTo>
                <a:cubicBezTo>
                  <a:pt x="2457" y="947"/>
                  <a:pt x="2474" y="1025"/>
                  <a:pt x="2537" y="1066"/>
                </a:cubicBezTo>
                <a:cubicBezTo>
                  <a:pt x="2553" y="1120"/>
                  <a:pt x="2575" y="1181"/>
                  <a:pt x="2623" y="1212"/>
                </a:cubicBezTo>
                <a:cubicBezTo>
                  <a:pt x="2646" y="1136"/>
                  <a:pt x="2664" y="1059"/>
                  <a:pt x="2674" y="980"/>
                </a:cubicBezTo>
                <a:cubicBezTo>
                  <a:pt x="2682" y="917"/>
                  <a:pt x="2682" y="861"/>
                  <a:pt x="2717" y="808"/>
                </a:cubicBezTo>
                <a:cubicBezTo>
                  <a:pt x="2797" y="817"/>
                  <a:pt x="2818" y="825"/>
                  <a:pt x="2898" y="817"/>
                </a:cubicBezTo>
                <a:cubicBezTo>
                  <a:pt x="2957" y="796"/>
                  <a:pt x="2907" y="769"/>
                  <a:pt x="2966" y="748"/>
                </a:cubicBezTo>
                <a:cubicBezTo>
                  <a:pt x="3053" y="778"/>
                  <a:pt x="2920" y="728"/>
                  <a:pt x="3018" y="782"/>
                </a:cubicBezTo>
                <a:cubicBezTo>
                  <a:pt x="3066" y="808"/>
                  <a:pt x="3120" y="804"/>
                  <a:pt x="3173" y="808"/>
                </a:cubicBezTo>
                <a:cubicBezTo>
                  <a:pt x="3207" y="820"/>
                  <a:pt x="3190" y="817"/>
                  <a:pt x="3224" y="817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2101" name="Line 5"/>
          <p:cNvSpPr>
            <a:spLocks noChangeShapeType="1"/>
          </p:cNvSpPr>
          <p:nvPr/>
        </p:nvSpPr>
        <p:spPr bwMode="auto">
          <a:xfrm flipV="1">
            <a:off x="3886200" y="3843580"/>
            <a:ext cx="152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2102" name="Text Box 6"/>
          <p:cNvSpPr txBox="1">
            <a:spLocks noChangeArrowheads="1"/>
          </p:cNvSpPr>
          <p:nvPr/>
        </p:nvSpPr>
        <p:spPr bwMode="auto">
          <a:xfrm>
            <a:off x="2851688" y="4804475"/>
            <a:ext cx="23622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P wave – signals atrial contraction</a:t>
            </a:r>
          </a:p>
        </p:txBody>
      </p:sp>
      <p:sp>
        <p:nvSpPr>
          <p:cNvPr id="132103" name="Line 7"/>
          <p:cNvSpPr>
            <a:spLocks noChangeShapeType="1"/>
          </p:cNvSpPr>
          <p:nvPr/>
        </p:nvSpPr>
        <p:spPr bwMode="auto">
          <a:xfrm>
            <a:off x="3688597" y="1332854"/>
            <a:ext cx="1525291" cy="5361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2104" name="Freeform 8"/>
          <p:cNvSpPr>
            <a:spLocks/>
          </p:cNvSpPr>
          <p:nvPr/>
        </p:nvSpPr>
        <p:spPr bwMode="auto">
          <a:xfrm>
            <a:off x="4695664" y="2033346"/>
            <a:ext cx="1296987" cy="527050"/>
          </a:xfrm>
          <a:custGeom>
            <a:avLst/>
            <a:gdLst>
              <a:gd name="T0" fmla="*/ 0 w 817"/>
              <a:gd name="T1" fmla="*/ 177 h 332"/>
              <a:gd name="T2" fmla="*/ 61 w 817"/>
              <a:gd name="T3" fmla="*/ 100 h 332"/>
              <a:gd name="T4" fmla="*/ 78 w 817"/>
              <a:gd name="T5" fmla="*/ 74 h 332"/>
              <a:gd name="T6" fmla="*/ 129 w 817"/>
              <a:gd name="T7" fmla="*/ 57 h 332"/>
              <a:gd name="T8" fmla="*/ 344 w 817"/>
              <a:gd name="T9" fmla="*/ 40 h 332"/>
              <a:gd name="T10" fmla="*/ 413 w 817"/>
              <a:gd name="T11" fmla="*/ 48 h 332"/>
              <a:gd name="T12" fmla="*/ 594 w 817"/>
              <a:gd name="T13" fmla="*/ 57 h 332"/>
              <a:gd name="T14" fmla="*/ 645 w 817"/>
              <a:gd name="T15" fmla="*/ 74 h 332"/>
              <a:gd name="T16" fmla="*/ 740 w 817"/>
              <a:gd name="T17" fmla="*/ 169 h 332"/>
              <a:gd name="T18" fmla="*/ 800 w 817"/>
              <a:gd name="T19" fmla="*/ 255 h 332"/>
              <a:gd name="T20" fmla="*/ 817 w 817"/>
              <a:gd name="T21" fmla="*/ 280 h 332"/>
              <a:gd name="T22" fmla="*/ 805 w 817"/>
              <a:gd name="T23" fmla="*/ 332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17" h="332">
                <a:moveTo>
                  <a:pt x="0" y="177"/>
                </a:moveTo>
                <a:cubicBezTo>
                  <a:pt x="18" y="142"/>
                  <a:pt x="28" y="122"/>
                  <a:pt x="61" y="100"/>
                </a:cubicBezTo>
                <a:cubicBezTo>
                  <a:pt x="67" y="91"/>
                  <a:pt x="69" y="80"/>
                  <a:pt x="78" y="74"/>
                </a:cubicBezTo>
                <a:cubicBezTo>
                  <a:pt x="93" y="64"/>
                  <a:pt x="129" y="57"/>
                  <a:pt x="129" y="57"/>
                </a:cubicBezTo>
                <a:cubicBezTo>
                  <a:pt x="189" y="0"/>
                  <a:pt x="254" y="35"/>
                  <a:pt x="344" y="40"/>
                </a:cubicBezTo>
                <a:cubicBezTo>
                  <a:pt x="367" y="43"/>
                  <a:pt x="390" y="46"/>
                  <a:pt x="413" y="48"/>
                </a:cubicBezTo>
                <a:cubicBezTo>
                  <a:pt x="473" y="52"/>
                  <a:pt x="534" y="50"/>
                  <a:pt x="594" y="57"/>
                </a:cubicBezTo>
                <a:cubicBezTo>
                  <a:pt x="612" y="59"/>
                  <a:pt x="645" y="74"/>
                  <a:pt x="645" y="74"/>
                </a:cubicBezTo>
                <a:cubicBezTo>
                  <a:pt x="677" y="106"/>
                  <a:pt x="709" y="136"/>
                  <a:pt x="740" y="169"/>
                </a:cubicBezTo>
                <a:cubicBezTo>
                  <a:pt x="751" y="202"/>
                  <a:pt x="776" y="230"/>
                  <a:pt x="800" y="255"/>
                </a:cubicBezTo>
                <a:cubicBezTo>
                  <a:pt x="810" y="283"/>
                  <a:pt x="800" y="280"/>
                  <a:pt x="817" y="280"/>
                </a:cubicBezTo>
                <a:lnTo>
                  <a:pt x="805" y="332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2105" name="Text Box 9"/>
          <p:cNvSpPr txBox="1">
            <a:spLocks noChangeArrowheads="1"/>
          </p:cNvSpPr>
          <p:nvPr/>
        </p:nvSpPr>
        <p:spPr bwMode="auto">
          <a:xfrm>
            <a:off x="533400" y="771551"/>
            <a:ext cx="373380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QRS complex – signals activity of the Purkinje fibers and Bundle of His</a:t>
            </a:r>
          </a:p>
        </p:txBody>
      </p:sp>
      <p:sp>
        <p:nvSpPr>
          <p:cNvPr id="132106" name="Line 10"/>
          <p:cNvSpPr>
            <a:spLocks noChangeShapeType="1"/>
          </p:cNvSpPr>
          <p:nvPr/>
        </p:nvSpPr>
        <p:spPr bwMode="auto">
          <a:xfrm flipH="1" flipV="1">
            <a:off x="6453275" y="3781587"/>
            <a:ext cx="689267" cy="1314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2107" name="Text Box 11"/>
          <p:cNvSpPr txBox="1">
            <a:spLocks noChangeArrowheads="1"/>
          </p:cNvSpPr>
          <p:nvPr/>
        </p:nvSpPr>
        <p:spPr bwMode="auto">
          <a:xfrm>
            <a:off x="6143340" y="5158418"/>
            <a:ext cx="297003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T wave -  signals ventricular relaxation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  <p:pic>
        <p:nvPicPr>
          <p:cNvPr id="13" name="~PP1223.WAV">
            <a:hlinkClick r:id="" action="ppaction://media"/>
          </p:cNvPr>
          <p:cNvPicPr>
            <a:picLocks noRot="1" noChangeAspect="1"/>
          </p:cNvPicPr>
          <p:nvPr>
            <a:wavAudioFile r:embed="rId2" name="~PP1223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="" xmlns:p14="http://schemas.microsoft.com/office/powerpoint/2010/main" val="147250092"/>
      </p:ext>
    </p:extLst>
  </p:cSld>
  <p:clrMapOvr>
    <a:masterClrMapping/>
  </p:clrMapOvr>
  <p:transition advTm="472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210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2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2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2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21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2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2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2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2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2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2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2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2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2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2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32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2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2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43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132101" grpId="0" animBg="1"/>
      <p:bldP spid="132102" grpId="0"/>
      <p:bldP spid="132103" grpId="0" animBg="1"/>
      <p:bldP spid="132105" grpId="0"/>
      <p:bldP spid="132106" grpId="0" animBg="1"/>
      <p:bldP spid="13210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Cardiac Vocabulary</a:t>
            </a:r>
            <a:endParaRPr lang="en-US" dirty="0"/>
          </a:p>
        </p:txBody>
      </p:sp>
      <p:sp>
        <p:nvSpPr>
          <p:cNvPr id="13312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dirty="0" err="1"/>
              <a:t>Microcardia</a:t>
            </a:r>
            <a:endParaRPr lang="en-US" dirty="0"/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dirty="0"/>
              <a:t>   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- small heart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dirty="0"/>
              <a:t>Cardiomegaly  (</a:t>
            </a:r>
            <a:r>
              <a:rPr lang="en-US" dirty="0" err="1"/>
              <a:t>megalocardia</a:t>
            </a:r>
            <a:r>
              <a:rPr lang="en-US" dirty="0"/>
              <a:t>)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dirty="0"/>
              <a:t>   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- enlargement of heart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dirty="0"/>
              <a:t>Myocardial Infarction (MI)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dirty="0"/>
              <a:t>   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- heart attack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dirty="0"/>
              <a:t>Hypertension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dirty="0"/>
              <a:t>   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- high blood pressure</a:t>
            </a:r>
          </a:p>
        </p:txBody>
      </p:sp>
      <p:sp>
        <p:nvSpPr>
          <p:cNvPr id="4" name="Rectangle 3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  <p:pic>
        <p:nvPicPr>
          <p:cNvPr id="7" name="~PP1121.WAV">
            <a:hlinkClick r:id="" action="ppaction://media"/>
          </p:cNvPr>
          <p:cNvPicPr>
            <a:picLocks noRot="1" noChangeAspect="1"/>
          </p:cNvPicPr>
          <p:nvPr>
            <a:wavAudioFile r:embed="rId2" name="~PP1121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="" xmlns:p14="http://schemas.microsoft.com/office/powerpoint/2010/main" val="2183686576"/>
      </p:ext>
    </p:extLst>
  </p:cSld>
  <p:clrMapOvr>
    <a:masterClrMapping/>
  </p:clrMapOvr>
  <p:transition advTm="3256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500"/>
                                        <p:tgtEl>
                                          <p:spTgt spid="133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33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33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33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33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33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33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33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33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5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33122" grpId="0"/>
      <p:bldP spid="13312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Cardiac Vocabulary</a:t>
            </a:r>
            <a:endParaRPr lang="en-US" dirty="0"/>
          </a:p>
        </p:txBody>
      </p:sp>
      <p:sp>
        <p:nvSpPr>
          <p:cNvPr id="13414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51388" y="2133600"/>
            <a:ext cx="8229600" cy="42211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ATHEROSCLEROSIS </a:t>
            </a:r>
            <a:endParaRPr lang="en-US" dirty="0" smtClean="0"/>
          </a:p>
          <a:p>
            <a:pPr lvl="1">
              <a:lnSpc>
                <a:spcPct val="90000"/>
              </a:lnSpc>
            </a:pPr>
            <a:r>
              <a:rPr lang="en-US" sz="2400" dirty="0" smtClean="0"/>
              <a:t>is </a:t>
            </a:r>
            <a:r>
              <a:rPr lang="en-US" sz="2400" dirty="0"/>
              <a:t>a form of ARTERIOSCLEROSIS </a:t>
            </a:r>
            <a:endParaRPr lang="en-US" sz="2400" dirty="0" smtClean="0"/>
          </a:p>
          <a:p>
            <a:pPr lvl="1">
              <a:lnSpc>
                <a:spcPct val="90000"/>
              </a:lnSpc>
            </a:pPr>
            <a:r>
              <a:rPr lang="en-US" sz="2400" dirty="0" smtClean="0"/>
              <a:t>characterized </a:t>
            </a:r>
            <a:r>
              <a:rPr lang="en-US" sz="2400" dirty="0"/>
              <a:t>by an abnormal accumulation of fat and fibrous tissue (scarring) in a blood vessel.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leading </a:t>
            </a:r>
            <a:r>
              <a:rPr lang="en-US" sz="2400" dirty="0"/>
              <a:t>to a narrowing of the </a:t>
            </a:r>
            <a:r>
              <a:rPr lang="en-US" sz="2400" dirty="0" smtClean="0"/>
              <a:t>LUMEN, causing </a:t>
            </a:r>
            <a:r>
              <a:rPr lang="en-US" sz="2400" dirty="0"/>
              <a:t>a decrease in blood flow to a part of the body</a:t>
            </a:r>
            <a:r>
              <a:rPr lang="en-US" sz="2400" dirty="0" smtClean="0"/>
              <a:t>.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leading to NECROSIS. (cell death)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  <p:pic>
        <p:nvPicPr>
          <p:cNvPr id="7" name="~PP2769.WAV">
            <a:hlinkClick r:id="" action="ppaction://media"/>
          </p:cNvPr>
          <p:cNvPicPr>
            <a:picLocks noRot="1" noChangeAspect="1"/>
          </p:cNvPicPr>
          <p:nvPr>
            <a:wavAudioFile r:embed="rId2" name="~PP2769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="" xmlns:p14="http://schemas.microsoft.com/office/powerpoint/2010/main" val="3010891962"/>
      </p:ext>
    </p:extLst>
  </p:cSld>
  <p:clrMapOvr>
    <a:masterClrMapping/>
  </p:clrMapOvr>
  <p:transition advTm="2611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34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34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34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34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34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34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34146" grpId="0"/>
      <p:bldP spid="134147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Cardiac Vocabulary</a:t>
            </a:r>
            <a:endParaRPr lang="en-US" dirty="0"/>
          </a:p>
        </p:txBody>
      </p:sp>
      <p:sp>
        <p:nvSpPr>
          <p:cNvPr id="13414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 smtClean="0"/>
              <a:t>NECROSIS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cellular </a:t>
            </a:r>
            <a:r>
              <a:rPr lang="en-US" sz="2400" dirty="0"/>
              <a:t>death</a:t>
            </a:r>
            <a:r>
              <a:rPr lang="en-US" sz="2400" dirty="0" smtClean="0"/>
              <a:t>.</a:t>
            </a:r>
          </a:p>
          <a:p>
            <a:pPr lvl="1"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 smtClean="0"/>
              <a:t>ARTERIOSCLEROSIS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an </a:t>
            </a:r>
            <a:r>
              <a:rPr lang="en-US" sz="2400" dirty="0" smtClean="0"/>
              <a:t>accumulation </a:t>
            </a:r>
            <a:r>
              <a:rPr lang="en-US" sz="2400" dirty="0"/>
              <a:t>of fat and fibrous tissue </a:t>
            </a:r>
            <a:r>
              <a:rPr lang="en-US" sz="2400" dirty="0" smtClean="0"/>
              <a:t>in </a:t>
            </a:r>
            <a:r>
              <a:rPr lang="en-US" sz="2400" dirty="0"/>
              <a:t>a blood vessel.</a:t>
            </a:r>
          </a:p>
          <a:p>
            <a:pPr lvl="1"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 smtClean="0"/>
              <a:t>LUMEN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Blood vessel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  <p:pic>
        <p:nvPicPr>
          <p:cNvPr id="7" name="~PP1736.WAV">
            <a:hlinkClick r:id="" action="ppaction://media"/>
          </p:cNvPr>
          <p:cNvPicPr>
            <a:picLocks noRot="1" noChangeAspect="1"/>
          </p:cNvPicPr>
          <p:nvPr>
            <a:wavAudioFile r:embed="rId2" name="~PP1736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="" xmlns:p14="http://schemas.microsoft.com/office/powerpoint/2010/main" val="725067106"/>
      </p:ext>
    </p:extLst>
  </p:cSld>
  <p:clrMapOvr>
    <a:masterClrMapping/>
  </p:clrMapOvr>
  <p:transition advTm="1525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34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34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34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34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34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34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34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34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34146" grpId="0"/>
      <p:bldP spid="134147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Cardiac Vocabulary</a:t>
            </a:r>
            <a:endParaRPr lang="en-US" dirty="0"/>
          </a:p>
        </p:txBody>
      </p:sp>
      <p:sp>
        <p:nvSpPr>
          <p:cNvPr id="13517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 smtClean="0"/>
              <a:t>ANTICOAGULANT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taken to prevent </a:t>
            </a:r>
            <a:r>
              <a:rPr lang="en-US" sz="2400" dirty="0"/>
              <a:t>blood </a:t>
            </a:r>
            <a:r>
              <a:rPr lang="en-US" sz="2400" dirty="0" smtClean="0"/>
              <a:t>clots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agents </a:t>
            </a:r>
            <a:r>
              <a:rPr lang="en-US" sz="2400" dirty="0"/>
              <a:t>that delay blood coagulation (clotting).  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Anticoagulants are used to prevent THROMBUS formation (THROMBOGENESIS</a:t>
            </a:r>
            <a:r>
              <a:rPr lang="en-US" sz="2400" dirty="0" smtClean="0"/>
              <a:t>).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  <p:pic>
        <p:nvPicPr>
          <p:cNvPr id="7" name="~PP1364.WAV">
            <a:hlinkClick r:id="" action="ppaction://media"/>
          </p:cNvPr>
          <p:cNvPicPr>
            <a:picLocks noRot="1" noChangeAspect="1"/>
          </p:cNvPicPr>
          <p:nvPr>
            <a:wavAudioFile r:embed="rId2" name="~PP1364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="" xmlns:p14="http://schemas.microsoft.com/office/powerpoint/2010/main" val="683504150"/>
      </p:ext>
    </p:extLst>
  </p:cSld>
  <p:clrMapOvr>
    <a:masterClrMapping/>
  </p:clrMapOvr>
  <p:transition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500"/>
                                        <p:tgtEl>
                                          <p:spTgt spid="135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35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5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35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35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4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35170" grpId="0"/>
      <p:bldP spid="135171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Cardiac Vocabulary</a:t>
            </a:r>
          </a:p>
        </p:txBody>
      </p:sp>
      <p:sp>
        <p:nvSpPr>
          <p:cNvPr id="13517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 smtClean="0"/>
              <a:t>THROMBUS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blood clots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THROMBOGENESIS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blood clot formation</a:t>
            </a:r>
            <a:endParaRPr lang="en-US" sz="2400" dirty="0"/>
          </a:p>
          <a:p>
            <a:pPr>
              <a:lnSpc>
                <a:spcPct val="90000"/>
              </a:lnSpc>
            </a:pPr>
            <a:r>
              <a:rPr lang="en-US" dirty="0" smtClean="0"/>
              <a:t>THROMBOLYSIS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process of destroying a blood clot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THROMBOLYTIC </a:t>
            </a:r>
            <a:r>
              <a:rPr lang="en-US" dirty="0"/>
              <a:t>AGENTS </a:t>
            </a:r>
            <a:endParaRPr lang="en-US" dirty="0" smtClean="0"/>
          </a:p>
          <a:p>
            <a:pPr lvl="1">
              <a:lnSpc>
                <a:spcPct val="90000"/>
              </a:lnSpc>
            </a:pPr>
            <a:r>
              <a:rPr lang="en-US" sz="2400" dirty="0" smtClean="0"/>
              <a:t>medications  </a:t>
            </a:r>
            <a:r>
              <a:rPr lang="en-US" sz="2400" dirty="0"/>
              <a:t>that destroy a clot.</a:t>
            </a:r>
          </a:p>
        </p:txBody>
      </p:sp>
      <p:sp>
        <p:nvSpPr>
          <p:cNvPr id="4" name="Rectangle 3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  <p:pic>
        <p:nvPicPr>
          <p:cNvPr id="7" name="~PP3404.WAV">
            <a:hlinkClick r:id="" action="ppaction://media"/>
          </p:cNvPr>
          <p:cNvPicPr>
            <a:picLocks noRot="1" noChangeAspect="1"/>
          </p:cNvPicPr>
          <p:nvPr>
            <a:wavAudioFile r:embed="rId2" name="~PP3404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="" xmlns:p14="http://schemas.microsoft.com/office/powerpoint/2010/main" val="3771088655"/>
      </p:ext>
    </p:extLst>
  </p:cSld>
  <p:clrMapOvr>
    <a:masterClrMapping/>
  </p:clrMapOvr>
  <p:transition advTm="1831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500"/>
                                        <p:tgtEl>
                                          <p:spTgt spid="135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35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5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5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35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35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35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35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35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4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35170" grpId="0"/>
      <p:bldP spid="135171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Cardiac Vocabulary</a:t>
            </a:r>
          </a:p>
        </p:txBody>
      </p:sp>
      <p:sp>
        <p:nvSpPr>
          <p:cNvPr id="13619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 smtClean="0"/>
              <a:t>ANEURYSM 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is </a:t>
            </a:r>
            <a:r>
              <a:rPr lang="en-US" sz="2400" dirty="0"/>
              <a:t>a weakened blood vessel wall caused by DILATION of the vessel.  </a:t>
            </a:r>
            <a:endParaRPr lang="en-US" sz="2400" dirty="0" smtClean="0"/>
          </a:p>
          <a:p>
            <a:pPr>
              <a:lnSpc>
                <a:spcPct val="90000"/>
              </a:lnSpc>
            </a:pP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DILATION 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A ballooning of a vessel that will cause the vessel to </a:t>
            </a:r>
            <a:r>
              <a:rPr lang="en-US" sz="2400" dirty="0"/>
              <a:t>eventually burst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  <p:pic>
        <p:nvPicPr>
          <p:cNvPr id="7" name="~PP3930.WAV">
            <a:hlinkClick r:id="" action="ppaction://media"/>
          </p:cNvPr>
          <p:cNvPicPr>
            <a:picLocks noRot="1" noChangeAspect="1"/>
          </p:cNvPicPr>
          <p:nvPr>
            <a:wavAudioFile r:embed="rId2" name="~PP3930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="" xmlns:p14="http://schemas.microsoft.com/office/powerpoint/2010/main" val="3990024999"/>
      </p:ext>
    </p:extLst>
  </p:cSld>
  <p:clrMapOvr>
    <a:masterClrMapping/>
  </p:clrMapOvr>
  <p:transition advTm="1681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500"/>
                                        <p:tgtEl>
                                          <p:spTgt spid="136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36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6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6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36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6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36194" grpId="0"/>
      <p:bldP spid="136195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Cardiac Vocabulary</a:t>
            </a:r>
          </a:p>
        </p:txBody>
      </p:sp>
      <p:sp>
        <p:nvSpPr>
          <p:cNvPr id="13619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 smtClean="0"/>
              <a:t>Two </a:t>
            </a:r>
            <a:r>
              <a:rPr lang="en-US" dirty="0"/>
              <a:t>types of </a:t>
            </a:r>
            <a:r>
              <a:rPr lang="en-US" dirty="0" smtClean="0"/>
              <a:t>aneurysm: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dirty="0" smtClean="0"/>
              <a:t>     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1.  Fusiform </a:t>
            </a:r>
            <a:endParaRPr lang="en-US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	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		–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the wall dilates 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equally resulting  		   in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a tubular swelling.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       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2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.  </a:t>
            </a:r>
            <a:r>
              <a:rPr lang="en-US" sz="2400" dirty="0" err="1">
                <a:solidFill>
                  <a:schemeClr val="bg1">
                    <a:lumMod val="50000"/>
                  </a:schemeClr>
                </a:solidFill>
              </a:rPr>
              <a:t>Sacculated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endParaRPr lang="en-US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	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		–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a balloon is attached to the vessel 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		   by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a narrow stalk.</a:t>
            </a:r>
          </a:p>
        </p:txBody>
      </p:sp>
      <p:sp>
        <p:nvSpPr>
          <p:cNvPr id="4" name="Rectangle 3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  <p:pic>
        <p:nvPicPr>
          <p:cNvPr id="7" name="~PP2362.WAV">
            <a:hlinkClick r:id="" action="ppaction://media"/>
          </p:cNvPr>
          <p:cNvPicPr>
            <a:picLocks noRot="1" noChangeAspect="1"/>
          </p:cNvPicPr>
          <p:nvPr>
            <a:wavAudioFile r:embed="rId2" name="~PP2362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="" xmlns:p14="http://schemas.microsoft.com/office/powerpoint/2010/main" val="244762038"/>
      </p:ext>
    </p:extLst>
  </p:cSld>
  <p:clrMapOvr>
    <a:masterClrMapping/>
  </p:clrMapOvr>
  <p:transition advTm="3110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500"/>
                                        <p:tgtEl>
                                          <p:spTgt spid="136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36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36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36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36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36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35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36194" grpId="0"/>
      <p:bldP spid="136195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0" y="334962"/>
            <a:ext cx="9113372" cy="1143000"/>
          </a:xfrm>
        </p:spPr>
        <p:txBody>
          <a:bodyPr/>
          <a:lstStyle/>
          <a:p>
            <a:r>
              <a:rPr lang="en-US" dirty="0"/>
              <a:t>Combining Forms</a:t>
            </a:r>
          </a:p>
        </p:txBody>
      </p:sp>
      <p:graphicFrame>
        <p:nvGraphicFramePr>
          <p:cNvPr id="108596" name="Group 52"/>
          <p:cNvGraphicFramePr>
            <a:graphicFrameLocks noGrp="1"/>
          </p:cNvGraphicFramePr>
          <p:nvPr>
            <p:ph/>
            <p:extLst>
              <p:ext uri="{D42A27DB-BD31-4B8C-83A1-F6EECF244321}">
                <p14:modId xmlns="" xmlns:p14="http://schemas.microsoft.com/office/powerpoint/2010/main" val="1089945249"/>
              </p:ext>
            </p:extLst>
          </p:nvPr>
        </p:nvGraphicFramePr>
        <p:xfrm>
          <a:off x="295813" y="1219200"/>
          <a:ext cx="8540750" cy="5441950"/>
        </p:xfrm>
        <a:graphic>
          <a:graphicData uri="http://schemas.openxmlformats.org/drawingml/2006/table">
            <a:tbl>
              <a:tblPr/>
              <a:tblGrid>
                <a:gridCol w="2846388"/>
                <a:gridCol w="2847975"/>
                <a:gridCol w="2846387"/>
              </a:tblGrid>
              <a:tr h="717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Angi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/o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Vas/o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vessel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Angiogram (record)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Vasospasm (twitching)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0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aort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/o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aorta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Aortostenosis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(narrowing)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7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Arterio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/o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artery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Arteriosclerosis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(condition of hardening)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Ather/o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Fatty plaque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Atheroma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Atri/o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atrium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Atrial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0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Cardi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/o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heart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Cardiomegaly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(enlargement)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7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Electr/o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electric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Electrocardiogram (record of electric)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  <p:pic>
        <p:nvPicPr>
          <p:cNvPr id="7" name="~PP2605.WAV">
            <a:hlinkClick r:id="" action="ppaction://media"/>
          </p:cNvPr>
          <p:cNvPicPr>
            <a:picLocks noRot="1" noChangeAspect="1"/>
          </p:cNvPicPr>
          <p:nvPr>
            <a:wavAudioFile r:embed="rId1" name="~PP2605.WAV"/>
          </p:nvPr>
        </p:nvPicPr>
        <p:blipFill>
          <a:blip r:embed="rId5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36202715"/>
      </p:ext>
    </p:extLst>
  </p:cSld>
  <p:clrMapOvr>
    <a:masterClrMapping/>
  </p:clrMapOvr>
  <p:transition advTm="615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500"/>
                                        <p:tgtEl>
                                          <p:spTgt spid="108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08546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0615" name="Group 23"/>
          <p:cNvGraphicFramePr>
            <a:graphicFrameLocks noGrp="1"/>
          </p:cNvGraphicFramePr>
          <p:nvPr>
            <p:ph/>
            <p:extLst>
              <p:ext uri="{D42A27DB-BD31-4B8C-83A1-F6EECF244321}">
                <p14:modId xmlns="" xmlns:p14="http://schemas.microsoft.com/office/powerpoint/2010/main" val="4200112929"/>
              </p:ext>
            </p:extLst>
          </p:nvPr>
        </p:nvGraphicFramePr>
        <p:xfrm>
          <a:off x="228600" y="876287"/>
          <a:ext cx="8613775" cy="5232971"/>
        </p:xfrm>
        <a:graphic>
          <a:graphicData uri="http://schemas.openxmlformats.org/drawingml/2006/table">
            <a:tbl>
              <a:tblPr/>
              <a:tblGrid>
                <a:gridCol w="2870725"/>
                <a:gridCol w="2872326"/>
                <a:gridCol w="2870724"/>
              </a:tblGrid>
              <a:tr h="16458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Phleb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/o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Ven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/o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vein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Phlebitis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Venous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444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Thromb/o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Blood clot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Thrombolysis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(destruction of a clot)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426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Ventricul/o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Ventricle (brain or heart)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Interventricular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septum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(wall between the two ventricles)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  <p:pic>
        <p:nvPicPr>
          <p:cNvPr id="6" name="~PP2350.WAV">
            <a:hlinkClick r:id="" action="ppaction://media"/>
          </p:cNvPr>
          <p:cNvPicPr>
            <a:picLocks noRot="1" noChangeAspect="1"/>
          </p:cNvPicPr>
          <p:nvPr>
            <a:wavAudioFile r:embed="rId1" name="~PP2350.WAV"/>
          </p:nvPr>
        </p:nvPicPr>
        <p:blipFill>
          <a:blip r:embed="rId5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4076055"/>
      </p:ext>
    </p:extLst>
  </p:cSld>
  <p:clrMapOvr>
    <a:masterClrMapping/>
  </p:clrMapOvr>
  <p:transition advTm="2422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Lymphatic System</a:t>
            </a:r>
            <a:endParaRPr lang="en-US" dirty="0"/>
          </a:p>
        </p:txBody>
      </p:sp>
      <p:sp>
        <p:nvSpPr>
          <p:cNvPr id="10649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51388" y="1905000"/>
            <a:ext cx="8229600" cy="44196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Lymphatic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system </a:t>
            </a:r>
            <a:endParaRPr lang="en-US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is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responsible for draining excess fluid from the tissues and returning it to the 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circulatory 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system.</a:t>
            </a:r>
            <a:endParaRPr lang="en-US" sz="2000" dirty="0" smtClean="0">
              <a:solidFill>
                <a:schemeClr val="tx1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The </a:t>
            </a:r>
            <a:r>
              <a:rPr lang="en-US" sz="2400" dirty="0" err="1" smtClean="0"/>
              <a:t>lymphatics</a:t>
            </a:r>
            <a:r>
              <a:rPr lang="en-US" sz="2400" dirty="0" smtClean="0"/>
              <a:t> act </a:t>
            </a:r>
            <a:r>
              <a:rPr lang="en-US" sz="2400" dirty="0"/>
              <a:t>as guards against fluid impurities</a:t>
            </a:r>
            <a:r>
              <a:rPr lang="en-US" sz="2000" dirty="0" smtClean="0"/>
              <a:t>.</a:t>
            </a:r>
          </a:p>
          <a:p>
            <a:pPr>
              <a:lnSpc>
                <a:spcPct val="80000"/>
              </a:lnSpc>
            </a:pPr>
            <a:r>
              <a:rPr lang="en-US" dirty="0"/>
              <a:t>The system </a:t>
            </a:r>
            <a:r>
              <a:rPr lang="en-US" dirty="0" smtClean="0"/>
              <a:t>includes:</a:t>
            </a:r>
          </a:p>
          <a:p>
            <a:pPr lvl="1">
              <a:lnSpc>
                <a:spcPct val="80000"/>
              </a:lnSpc>
            </a:pPr>
            <a:r>
              <a:rPr lang="en-US" sz="2400" dirty="0" smtClean="0"/>
              <a:t>lymph nodes</a:t>
            </a:r>
          </a:p>
          <a:p>
            <a:pPr lvl="1">
              <a:lnSpc>
                <a:spcPct val="80000"/>
              </a:lnSpc>
            </a:pPr>
            <a:r>
              <a:rPr lang="en-US" sz="2400" dirty="0" smtClean="0"/>
              <a:t>lymph vessels</a:t>
            </a:r>
          </a:p>
          <a:p>
            <a:pPr lvl="1">
              <a:lnSpc>
                <a:spcPct val="80000"/>
              </a:lnSpc>
            </a:pPr>
            <a:r>
              <a:rPr lang="en-US" sz="2400" dirty="0" smtClean="0"/>
              <a:t>lymph </a:t>
            </a:r>
            <a:r>
              <a:rPr lang="en-US" sz="2400" dirty="0" smtClean="0"/>
              <a:t>fluid</a:t>
            </a:r>
            <a:endParaRPr lang="en-US" sz="2400" dirty="0"/>
          </a:p>
          <a:p>
            <a:pPr>
              <a:lnSpc>
                <a:spcPct val="80000"/>
              </a:lnSpc>
            </a:pPr>
            <a:endParaRPr lang="en-US" sz="2400" dirty="0"/>
          </a:p>
          <a:p>
            <a:pPr lvl="1">
              <a:lnSpc>
                <a:spcPct val="900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  <p:pic>
        <p:nvPicPr>
          <p:cNvPr id="7" name="~PP2344.WAV">
            <a:hlinkClick r:id="" action="ppaction://media"/>
          </p:cNvPr>
          <p:cNvPicPr>
            <a:picLocks noRot="1" noChangeAspect="1"/>
          </p:cNvPicPr>
          <p:nvPr>
            <a:wavAudioFile r:embed="rId2" name="~PP2344.WAV"/>
          </p:nvPr>
        </p:nvPicPr>
        <p:blipFill>
          <a:blip r:embed="rId6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="" xmlns:p14="http://schemas.microsoft.com/office/powerpoint/2010/main" val="2007082847"/>
      </p:ext>
    </p:extLst>
  </p:cSld>
  <p:clrMapOvr>
    <a:masterClrMapping/>
  </p:clrMapOvr>
  <p:transition advTm="24461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30000">
                                          <p:val>
                                            <p:strVal val="#ppt_h/2"/>
                                          </p:val>
                                        </p:tav>
                                        <p:tav tm="40000">
                                          <p:val>
                                            <p:strVal val="#ppt_h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"/>
                                          </p:val>
                                        </p:tav>
                                        <p:tav tm="60000">
                                          <p:val>
                                            <p:strVal val="#ppt_h"/>
                                          </p:val>
                                        </p:tav>
                                        <p:tav tm="69900">
                                          <p:val>
                                            <p:strVal val="#ppt_h/2"/>
                                          </p:val>
                                        </p:tav>
                                        <p:tav tm="8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5"/>
                                          </p:val>
                                        </p:tav>
                                        <p:tav tm="20000">
                                          <p:val>
                                            <p:strVal val="#ppt_y-.2"/>
                                          </p:val>
                                        </p:tav>
                                        <p:tav tm="30000">
                                          <p:val>
                                            <p:strVal val="#ppt_y"/>
                                          </p:val>
                                        </p:tav>
                                        <p:tav tm="40000">
                                          <p:val>
                                            <p:strVal val="#ppt_y-.15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60000">
                                          <p:val>
                                            <p:strVal val="#ppt_y-.1"/>
                                          </p:val>
                                        </p:tav>
                                        <p:tav tm="69900">
                                          <p:val>
                                            <p:strVal val="#ppt_y"/>
                                          </p:val>
                                        </p:tav>
                                        <p:tav tm="80000">
                                          <p:val>
                                            <p:strVal val="#ppt_y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5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06498" grpId="0"/>
      <p:bldP spid="106499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-15498" y="443962"/>
            <a:ext cx="9113372" cy="1143000"/>
          </a:xfrm>
        </p:spPr>
        <p:txBody>
          <a:bodyPr/>
          <a:lstStyle/>
          <a:p>
            <a:r>
              <a:rPr lang="en-US" dirty="0"/>
              <a:t>Combining Forms</a:t>
            </a:r>
          </a:p>
        </p:txBody>
      </p:sp>
      <p:graphicFrame>
        <p:nvGraphicFramePr>
          <p:cNvPr id="108596" name="Group 52"/>
          <p:cNvGraphicFramePr>
            <a:graphicFrameLocks noGrp="1"/>
          </p:cNvGraphicFramePr>
          <p:nvPr>
            <p:ph/>
            <p:extLst>
              <p:ext uri="{D42A27DB-BD31-4B8C-83A1-F6EECF244321}">
                <p14:modId xmlns="" xmlns:p14="http://schemas.microsoft.com/office/powerpoint/2010/main" val="1344042169"/>
              </p:ext>
            </p:extLst>
          </p:nvPr>
        </p:nvGraphicFramePr>
        <p:xfrm>
          <a:off x="295813" y="1524000"/>
          <a:ext cx="8540750" cy="4910210"/>
        </p:xfrm>
        <a:graphic>
          <a:graphicData uri="http://schemas.openxmlformats.org/drawingml/2006/table">
            <a:tbl>
              <a:tblPr/>
              <a:tblGrid>
                <a:gridCol w="2846388"/>
                <a:gridCol w="2847975"/>
                <a:gridCol w="2846387"/>
              </a:tblGrid>
              <a:tr h="12924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Aden/o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Gland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Adenocarcinoma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(Glandular cancer)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2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Lymph/o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Lymph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Lymphodema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(swelling)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924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Lymphaden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/o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Lymph node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Lymphadenoma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(Tumor of the Lymph node)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62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Lymphangi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/o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Lymph vessel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Lymphangiogram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(record)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62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Splen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/o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Spleen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Splenomegly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(large spleen)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  <p:pic>
        <p:nvPicPr>
          <p:cNvPr id="7" name="~PP2053.WAV">
            <a:hlinkClick r:id="" action="ppaction://media"/>
          </p:cNvPr>
          <p:cNvPicPr>
            <a:picLocks noRot="1" noChangeAspect="1"/>
          </p:cNvPicPr>
          <p:nvPr>
            <a:wavAudioFile r:embed="rId1" name="~PP2053.WAV"/>
          </p:nvPr>
        </p:nvPicPr>
        <p:blipFill>
          <a:blip r:embed="rId5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48345253"/>
      </p:ext>
    </p:extLst>
  </p:cSld>
  <p:clrMapOvr>
    <a:masterClrMapping/>
  </p:clrMapOvr>
  <p:transition advTm="405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500"/>
                                        <p:tgtEl>
                                          <p:spTgt spid="108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08546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End of Cardiovascular Lecture</a:t>
            </a:r>
            <a:endParaRPr lang="en-US" dirty="0"/>
          </a:p>
        </p:txBody>
      </p:sp>
      <p:sp>
        <p:nvSpPr>
          <p:cNvPr id="10649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51388" y="1905000"/>
            <a:ext cx="8229600" cy="44196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Questions? 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Email questions to the instructor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  <a:p>
            <a:pPr lvl="1">
              <a:lnSpc>
                <a:spcPct val="90000"/>
              </a:lnSpc>
            </a:pPr>
            <a:endParaRPr lang="en-US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hlinkClick r:id="rId5"/>
              </a:rPr>
              <a:t>ficticousinstructor@YSMU.edu</a:t>
            </a:r>
            <a:endParaRPr lang="en-US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>
              <a:lnSpc>
                <a:spcPct val="90000"/>
              </a:lnSpc>
            </a:pPr>
            <a:endParaRPr lang="en-US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>
              <a:lnSpc>
                <a:spcPct val="80000"/>
              </a:lnSpc>
              <a:buNone/>
            </a:pPr>
            <a:endParaRPr lang="en-US" sz="2400" dirty="0"/>
          </a:p>
          <a:p>
            <a:pPr>
              <a:lnSpc>
                <a:spcPct val="80000"/>
              </a:lnSpc>
            </a:pPr>
            <a:endParaRPr lang="en-US" sz="2400" dirty="0"/>
          </a:p>
          <a:p>
            <a:pPr lvl="1">
              <a:lnSpc>
                <a:spcPct val="900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  <p:pic>
        <p:nvPicPr>
          <p:cNvPr id="8" name="~PP3697.WAV">
            <a:hlinkClick r:id="" action="ppaction://media"/>
          </p:cNvPr>
          <p:cNvPicPr>
            <a:picLocks noRot="1" noChangeAspect="1"/>
          </p:cNvPicPr>
          <p:nvPr>
            <a:wavAudioFile r:embed="rId2" name="~PP3697.WAV"/>
          </p:nvPr>
        </p:nvPicPr>
        <p:blipFill>
          <a:blip r:embed="rId7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="" xmlns:p14="http://schemas.microsoft.com/office/powerpoint/2010/main" val="4158478193"/>
      </p:ext>
    </p:extLst>
  </p:cSld>
  <p:clrMapOvr>
    <a:masterClrMapping/>
  </p:clrMapOvr>
  <p:transition advTm="15610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30000">
                                          <p:val>
                                            <p:strVal val="#ppt_h/2"/>
                                          </p:val>
                                        </p:tav>
                                        <p:tav tm="40000">
                                          <p:val>
                                            <p:strVal val="#ppt_h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"/>
                                          </p:val>
                                        </p:tav>
                                        <p:tav tm="60000">
                                          <p:val>
                                            <p:strVal val="#ppt_h"/>
                                          </p:val>
                                        </p:tav>
                                        <p:tav tm="69900">
                                          <p:val>
                                            <p:strVal val="#ppt_h/2"/>
                                          </p:val>
                                        </p:tav>
                                        <p:tav tm="8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5"/>
                                          </p:val>
                                        </p:tav>
                                        <p:tav tm="20000">
                                          <p:val>
                                            <p:strVal val="#ppt_y-.2"/>
                                          </p:val>
                                        </p:tav>
                                        <p:tav tm="30000">
                                          <p:val>
                                            <p:strVal val="#ppt_y"/>
                                          </p:val>
                                        </p:tav>
                                        <p:tav tm="40000">
                                          <p:val>
                                            <p:strVal val="#ppt_y-.15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60000">
                                          <p:val>
                                            <p:strVal val="#ppt_y-.1"/>
                                          </p:val>
                                        </p:tav>
                                        <p:tav tm="69900">
                                          <p:val>
                                            <p:strVal val="#ppt_y"/>
                                          </p:val>
                                        </p:tav>
                                        <p:tav tm="80000">
                                          <p:val>
                                            <p:strVal val="#ppt_y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3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106498" grpId="0"/>
      <p:bldP spid="106499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Cardiovascular System&amp;quot;&quot;/&gt;&lt;property id=&quot;20307&quot; value=&quot;258&quot;/&gt;&lt;/object&gt;&lt;object type=&quot;3&quot; unique_id=&quot;10005&quot;&gt;&lt;property id=&quot;20148&quot; value=&quot;5&quot;/&gt;&lt;property id=&quot;20300&quot; value=&quot;Slide 2 - &amp;quot;General&amp;quot;&quot;/&gt;&lt;property id=&quot;20307&quot; value=&quot;269&quot;/&gt;&lt;/object&gt;&lt;object type=&quot;3&quot; unique_id=&quot;10006&quot;&gt;&lt;property id=&quot;20148&quot; value=&quot;5&quot;/&gt;&lt;property id=&quot;20300&quot; value=&quot;Slide 3 - &amp;quot;Heart&amp;quot;&quot;/&gt;&lt;property id=&quot;20307&quot; value=&quot;270&quot;/&gt;&lt;/object&gt;&lt;object type=&quot;3&quot; unique_id=&quot;10007&quot;&gt;&lt;property id=&quot;20148&quot; value=&quot;5&quot;/&gt;&lt;property id=&quot;20300&quot; value=&quot;Slide 4&quot;/&gt;&lt;property id=&quot;20307&quot; value=&quot;274&quot;/&gt;&lt;/object&gt;&lt;object type=&quot;3&quot; unique_id=&quot;10008&quot;&gt;&lt;property id=&quot;20148&quot; value=&quot;5&quot;/&gt;&lt;property id=&quot;20300&quot; value=&quot;Slide 5 - &amp;quot;The Heart&amp;quot;&quot;/&gt;&lt;property id=&quot;20307&quot; value=&quot;273&quot;/&gt;&lt;/object&gt;&lt;object type=&quot;3&quot; unique_id=&quot;10009&quot;&gt;&lt;property id=&quot;20148&quot; value=&quot;5&quot;/&gt;&lt;property id=&quot;20300&quot; value=&quot;Slide 6 - &amp;quot;Heart&amp;quot;&quot;/&gt;&lt;property id=&quot;20307&quot; value=&quot;275&quot;/&gt;&lt;/object&gt;&lt;object type=&quot;3&quot; unique_id=&quot;10010&quot;&gt;&lt;property id=&quot;20148&quot; value=&quot;5&quot;/&gt;&lt;property id=&quot;20300&quot; value=&quot;Slide 7 - &amp;quot;Heart&amp;quot;&quot;/&gt;&lt;property id=&quot;20307&quot; value=&quot;276&quot;/&gt;&lt;/object&gt;&lt;object type=&quot;3&quot; unique_id=&quot;10011&quot;&gt;&lt;property id=&quot;20148&quot; value=&quot;5&quot;/&gt;&lt;property id=&quot;20300&quot; value=&quot;Slide 8 - &amp;quot;Heart&amp;quot;&quot;/&gt;&lt;property id=&quot;20307&quot; value=&quot;299&quot;/&gt;&lt;/object&gt;&lt;object type=&quot;3&quot; unique_id=&quot;10012&quot;&gt;&lt;property id=&quot;20148&quot; value=&quot;5&quot;/&gt;&lt;property id=&quot;20300&quot; value=&quot;Slide 9 - &amp;quot;Heart&amp;quot;&quot;/&gt;&lt;property id=&quot;20307&quot; value=&quot;277&quot;/&gt;&lt;/object&gt;&lt;object type=&quot;3&quot; unique_id=&quot;10013&quot;&gt;&lt;property id=&quot;20148&quot; value=&quot;5&quot;/&gt;&lt;property id=&quot;20300&quot; value=&quot;Slide 10 - &amp;quot;Atrium&amp;quot;&quot;/&gt;&lt;property id=&quot;20307&quot; value=&quot;278&quot;/&gt;&lt;/object&gt;&lt;object type=&quot;3&quot; unique_id=&quot;10014&quot;&gt;&lt;property id=&quot;20148&quot; value=&quot;5&quot;/&gt;&lt;property id=&quot;20300&quot; value=&quot;Slide 11 - &amp;quot;Ventricles&amp;quot;&quot;/&gt;&lt;property id=&quot;20307&quot; value=&quot;302&quot;/&gt;&lt;/object&gt;&lt;object type=&quot;3&quot; unique_id=&quot;10015&quot;&gt;&lt;property id=&quot;20148&quot; value=&quot;5&quot;/&gt;&lt;property id=&quot;20300&quot; value=&quot;Slide 12&quot;/&gt;&lt;property id=&quot;20307&quot; value=&quot;301&quot;/&gt;&lt;/object&gt;&lt;object type=&quot;3&quot; unique_id=&quot;10016&quot;&gt;&lt;property id=&quot;20148&quot; value=&quot;5&quot;/&gt;&lt;property id=&quot;20300&quot; value=&quot;Slide 13&quot;/&gt;&lt;property id=&quot;20307&quot; value=&quot;279&quot;/&gt;&lt;/object&gt;&lt;object type=&quot;3&quot; unique_id=&quot;10017&quot;&gt;&lt;property id=&quot;20148&quot; value=&quot;5&quot;/&gt;&lt;property id=&quot;20300&quot; value=&quot;Slide 14&quot;/&gt;&lt;property id=&quot;20307&quot; value=&quot;280&quot;/&gt;&lt;/object&gt;&lt;object type=&quot;3&quot; unique_id=&quot;10018&quot;&gt;&lt;property id=&quot;20148&quot; value=&quot;5&quot;/&gt;&lt;property id=&quot;20300&quot; value=&quot;Slide 15 - &amp;quot;Vessels&amp;quot;&quot;/&gt;&lt;property id=&quot;20307&quot; value=&quot;281&quot;/&gt;&lt;/object&gt;&lt;object type=&quot;3&quot; unique_id=&quot;10019&quot;&gt;&lt;property id=&quot;20148&quot; value=&quot;5&quot;/&gt;&lt;property id=&quot;20300&quot; value=&quot;Slide 16 - &amp;quot;Vessels to the Heart&amp;quot;&quot;/&gt;&lt;property id=&quot;20307&quot; value=&quot;282&quot;/&gt;&lt;/object&gt;&lt;object type=&quot;3&quot; unique_id=&quot;10020&quot;&gt;&lt;property id=&quot;20148&quot; value=&quot;5&quot;/&gt;&lt;property id=&quot;20300&quot; value=&quot;Slide 17 - &amp;quot;Bloodflow Through the Heart&amp;quot;&quot;/&gt;&lt;property id=&quot;20307&quot; value=&quot;307&quot;/&gt;&lt;/object&gt;&lt;object type=&quot;3&quot; unique_id=&quot;10021&quot;&gt;&lt;property id=&quot;20148&quot; value=&quot;5&quot;/&gt;&lt;property id=&quot;20300&quot; value=&quot;Slide 18 - &amp;quot;Blood Flow Through the Heart&amp;quot;&quot;/&gt;&lt;property id=&quot;20307&quot; value=&quot;283&quot;/&gt;&lt;/object&gt;&lt;object type=&quot;3&quot; unique_id=&quot;10022&quot;&gt;&lt;property id=&quot;20148&quot; value=&quot;5&quot;/&gt;&lt;property id=&quot;20300&quot; value=&quot;Slide 19 - &amp;quot;Blood Flow Through the Heart&amp;quot;&quot;/&gt;&lt;property id=&quot;20307&quot; value=&quot;284&quot;/&gt;&lt;/object&gt;&lt;object type=&quot;3&quot; unique_id=&quot;10023&quot;&gt;&lt;property id=&quot;20148&quot; value=&quot;5&quot;/&gt;&lt;property id=&quot;20300&quot; value=&quot;Slide 20 - &amp;quot;Blood Flow Through the Heart&amp;quot;&quot;/&gt;&lt;property id=&quot;20307&quot; value=&quot;285&quot;/&gt;&lt;/object&gt;&lt;object type=&quot;3&quot; unique_id=&quot;10024&quot;&gt;&lt;property id=&quot;20148&quot; value=&quot;5&quot;/&gt;&lt;property id=&quot;20300&quot; value=&quot;Slide 21 - &amp;quot;Blood Flow Through the Heart&amp;quot;&quot;/&gt;&lt;property id=&quot;20307&quot; value=&quot;286&quot;/&gt;&lt;/object&gt;&lt;object type=&quot;3&quot; unique_id=&quot;10025&quot;&gt;&lt;property id=&quot;20148&quot; value=&quot;5&quot;/&gt;&lt;property id=&quot;20300&quot; value=&quot;Slide 22 - &amp;quot;Blood Flow Through the Heart&amp;quot;&quot;/&gt;&lt;property id=&quot;20307&quot; value=&quot;325&quot;/&gt;&lt;/object&gt;&lt;object type=&quot;3&quot; unique_id=&quot;10026&quot;&gt;&lt;property id=&quot;20148&quot; value=&quot;5&quot;/&gt;&lt;property id=&quot;20300&quot; value=&quot;Slide 23 - &amp;quot;Blood Flow Through the Heart&amp;quot;&quot;/&gt;&lt;property id=&quot;20307&quot; value=&quot;309&quot;/&gt;&lt;/object&gt;&lt;object type=&quot;3&quot; unique_id=&quot;10027&quot;&gt;&lt;property id=&quot;20148&quot; value=&quot;5&quot;/&gt;&lt;property id=&quot;20300&quot; value=&quot;Slide 24 - &amp;quot;Blood Flow Through the Heart&amp;quot;&quot;/&gt;&lt;property id=&quot;20307&quot; value=&quot;326&quot;/&gt;&lt;/object&gt;&lt;object type=&quot;3&quot; unique_id=&quot;10028&quot;&gt;&lt;property id=&quot;20148&quot; value=&quot;5&quot;/&gt;&lt;property id=&quot;20300&quot; value=&quot;Slide 25 - &amp;quot;      QUICK QUIZ:&amp;amp;#x09;&amp;quot;&quot;/&gt;&lt;property id=&quot;20307&quot; value=&quot;316&quot;/&gt;&lt;/object&gt;&lt;object type=&quot;3&quot; unique_id=&quot;10029&quot;&gt;&lt;property id=&quot;20148&quot; value=&quot;5&quot;/&gt;&lt;property id=&quot;20300&quot; value=&quot;Slide 26 - &amp;quot;      QUICK QUIZ:&amp;amp;#x09;&amp;quot;&quot;/&gt;&lt;property id=&quot;20307&quot; value=&quot;317&quot;/&gt;&lt;/object&gt;&lt;object type=&quot;3&quot; unique_id=&quot;10030&quot;&gt;&lt;property id=&quot;20148&quot; value=&quot;5&quot;/&gt;&lt;property id=&quot;20300&quot; value=&quot;Slide 27 - &amp;quot;Blood Cell Types&amp;quot;&quot;/&gt;&lt;property id=&quot;20307&quot; value=&quot;319&quot;/&gt;&lt;/object&gt;&lt;object type=&quot;3&quot; unique_id=&quot;10031&quot;&gt;&lt;property id=&quot;20148&quot; value=&quot;5&quot;/&gt;&lt;property id=&quot;20300&quot; value=&quot;Slide 28 - &amp;quot;Blood Cell Types&amp;quot;&quot;/&gt;&lt;property id=&quot;20307&quot; value=&quot;320&quot;/&gt;&lt;/object&gt;&lt;object type=&quot;3&quot; unique_id=&quot;10032&quot;&gt;&lt;property id=&quot;20148&quot; value=&quot;5&quot;/&gt;&lt;property id=&quot;20300&quot; value=&quot;Slide 29 - &amp;quot;Blood Cell Types (cont’d)&amp;quot;&quot;/&gt;&lt;property id=&quot;20307&quot; value=&quot;321&quot;/&gt;&lt;/object&gt;&lt;object type=&quot;3&quot; unique_id=&quot;10033&quot;&gt;&lt;property id=&quot;20148&quot; value=&quot;5&quot;/&gt;&lt;property id=&quot;20300&quot; value=&quot;Slide 30 - &amp;quot;Blood Cell Types (cont’d)&amp;quot;&quot;/&gt;&lt;property id=&quot;20307&quot; value=&quot;322&quot;/&gt;&lt;/object&gt;&lt;object type=&quot;3&quot; unique_id=&quot;10034&quot;&gt;&lt;property id=&quot;20148&quot; value=&quot;5&quot;/&gt;&lt;property id=&quot;20300&quot; value=&quot;Slide 31 - &amp;quot;      QUICK QUIZ:&amp;amp;#x09;&amp;quot;&quot;/&gt;&lt;property id=&quot;20307&quot; value=&quot;323&quot;/&gt;&lt;/object&gt;&lt;object type=&quot;3&quot; unique_id=&quot;10035&quot;&gt;&lt;property id=&quot;20148&quot; value=&quot;5&quot;/&gt;&lt;property id=&quot;20300&quot; value=&quot;Slide 32 - &amp;quot;      QUICK QUIZ:&amp;amp;#x09;&amp;quot;&quot;/&gt;&lt;property id=&quot;20307&quot; value=&quot;324&quot;/&gt;&lt;/object&gt;&lt;object type=&quot;3&quot; unique_id=&quot;10036&quot;&gt;&lt;property id=&quot;20148&quot; value=&quot;5&quot;/&gt;&lt;property id=&quot;20300&quot; value=&quot;Slide 33 - &amp;quot;Electric Impulses of the Heart&amp;quot;&quot;/&gt;&lt;property id=&quot;20307&quot; value=&quot;287&quot;/&gt;&lt;/object&gt;&lt;object type=&quot;3&quot; unique_id=&quot;10037&quot;&gt;&lt;property id=&quot;20148&quot; value=&quot;5&quot;/&gt;&lt;property id=&quot;20300&quot; value=&quot;Slide 34 - &amp;quot;Electric Impulses of the Heart&amp;quot;&quot;/&gt;&lt;property id=&quot;20307&quot; value=&quot;308&quot;/&gt;&lt;/object&gt;&lt;object type=&quot;3&quot; unique_id=&quot;10038&quot;&gt;&lt;property id=&quot;20148&quot; value=&quot;5&quot;/&gt;&lt;property id=&quot;20300&quot; value=&quot;Slide 35 - &amp;quot;The Cardiac Cycle and Heart Sounds&amp;quot;&quot;/&gt;&lt;property id=&quot;20307&quot; value=&quot;289&quot;/&gt;&lt;/object&gt;&lt;object type=&quot;3&quot; unique_id=&quot;10039&quot;&gt;&lt;property id=&quot;20148&quot; value=&quot;5&quot;/&gt;&lt;property id=&quot;20300&quot; value=&quot;Slide 36 - &amp;quot;The Cardiac Cycle and Heart Sounds&amp;quot;&quot;/&gt;&lt;property id=&quot;20307&quot; value=&quot;290&quot;/&gt;&lt;/object&gt;&lt;object type=&quot;3&quot; unique_id=&quot;10040&quot;&gt;&lt;property id=&quot;20148&quot; value=&quot;5&quot;/&gt;&lt;property id=&quot;20300&quot; value=&quot;Slide 37 - &amp;quot;The Cardiac Cycle and Heart Sounds&amp;quot;&quot;/&gt;&lt;property id=&quot;20307&quot; value=&quot;291&quot;/&gt;&lt;/object&gt;&lt;object type=&quot;3&quot; unique_id=&quot;10041&quot;&gt;&lt;property id=&quot;20148&quot; value=&quot;5&quot;/&gt;&lt;property id=&quot;20300&quot; value=&quot;Slide 38&quot;/&gt;&lt;property id=&quot;20307&quot; value=&quot;292&quot;/&gt;&lt;/object&gt;&lt;object type=&quot;3&quot; unique_id=&quot;10042&quot;&gt;&lt;property id=&quot;20148&quot; value=&quot;5&quot;/&gt;&lt;property id=&quot;20300&quot; value=&quot;Slide 39 - &amp;quot;Cardiac Vocabulary&amp;quot;&quot;/&gt;&lt;property id=&quot;20307&quot; value=&quot;293&quot;/&gt;&lt;/object&gt;&lt;object type=&quot;3&quot; unique_id=&quot;10043&quot;&gt;&lt;property id=&quot;20148&quot; value=&quot;5&quot;/&gt;&lt;property id=&quot;20300&quot; value=&quot;Slide 40 - &amp;quot;Cardiac Vocabulary&amp;quot;&quot;/&gt;&lt;property id=&quot;20307&quot; value=&quot;294&quot;/&gt;&lt;/object&gt;&lt;object type=&quot;3&quot; unique_id=&quot;10044&quot;&gt;&lt;property id=&quot;20148&quot; value=&quot;5&quot;/&gt;&lt;property id=&quot;20300&quot; value=&quot;Slide 41 - &amp;quot;Cardiac Vocabulary&amp;quot;&quot;/&gt;&lt;property id=&quot;20307&quot; value=&quot;303&quot;/&gt;&lt;/object&gt;&lt;object type=&quot;3&quot; unique_id=&quot;10045&quot;&gt;&lt;property id=&quot;20148&quot; value=&quot;5&quot;/&gt;&lt;property id=&quot;20300&quot; value=&quot;Slide 42 - &amp;quot;Cardiac Vocabulary&amp;quot;&quot;/&gt;&lt;property id=&quot;20307&quot; value=&quot;304&quot;/&gt;&lt;/object&gt;&lt;object type=&quot;3&quot; unique_id=&quot;10046&quot;&gt;&lt;property id=&quot;20148&quot; value=&quot;5&quot;/&gt;&lt;property id=&quot;20300&quot; value=&quot;Slide 43 - &amp;quot;Cardiac Vocabulary&amp;quot;&quot;/&gt;&lt;property id=&quot;20307&quot; value=&quot;295&quot;/&gt;&lt;/object&gt;&lt;object type=&quot;3&quot; unique_id=&quot;10047&quot;&gt;&lt;property id=&quot;20148&quot; value=&quot;5&quot;/&gt;&lt;property id=&quot;20300&quot; value=&quot;Slide 44 - &amp;quot;Cardiac Vocabulary&amp;quot;&quot;/&gt;&lt;property id=&quot;20307&quot; value=&quot;296&quot;/&gt;&lt;/object&gt;&lt;object type=&quot;3&quot; unique_id=&quot;10048&quot;&gt;&lt;property id=&quot;20148&quot; value=&quot;5&quot;/&gt;&lt;property id=&quot;20300&quot; value=&quot;Slide 45 - &amp;quot;Cardiac Vocabulary&amp;quot;&quot;/&gt;&lt;property id=&quot;20307&quot; value=&quot;300&quot;/&gt;&lt;/object&gt;&lt;object type=&quot;3&quot; unique_id=&quot;10049&quot;&gt;&lt;property id=&quot;20148&quot; value=&quot;5&quot;/&gt;&lt;property id=&quot;20300&quot; value=&quot;Slide 46 - &amp;quot;Combining Forms&amp;quot;&quot;/&gt;&lt;property id=&quot;20307&quot; value=&quot;271&quot;/&gt;&lt;/object&gt;&lt;object type=&quot;3&quot; unique_id=&quot;10050&quot;&gt;&lt;property id=&quot;20148&quot; value=&quot;5&quot;/&gt;&lt;property id=&quot;20300&quot; value=&quot;Slide 47&quot;/&gt;&lt;property id=&quot;20307&quot; value=&quot;272&quot;/&gt;&lt;/object&gt;&lt;object type=&quot;3&quot; unique_id=&quot;10051&quot;&gt;&lt;property id=&quot;20148&quot; value=&quot;5&quot;/&gt;&lt;property id=&quot;20300&quot; value=&quot;Slide 48 - &amp;quot;Lymphatic System&amp;quot;&quot;/&gt;&lt;property id=&quot;20307&quot; value=&quot;298&quot;/&gt;&lt;/object&gt;&lt;object type=&quot;3&quot; unique_id=&quot;10052&quot;&gt;&lt;property id=&quot;20148&quot; value=&quot;5&quot;/&gt;&lt;property id=&quot;20300&quot; value=&quot;Slide 49 - &amp;quot;Combining Forms&amp;quot;&quot;/&gt;&lt;property id=&quot;20307&quot; value=&quot;306&quot;/&gt;&lt;/object&gt;&lt;object type=&quot;3&quot; unique_id=&quot;10053&quot;&gt;&lt;property id=&quot;20148&quot; value=&quot;5&quot;/&gt;&lt;property id=&quot;20300&quot; value=&quot;Slide 50 - &amp;quot;End of Cardiovascular Lecture&amp;quot;&quot;/&gt;&lt;property id=&quot;20307&quot; value=&quot;318&quot;/&gt;&lt;/object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5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9.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2|5|2.5|2.1|2.3|1.7|3|2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6.9|9.1|3.3|6.7|4.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9.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3|7.8|4.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3|20.1|1.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16.5|8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11.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17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6|10.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41.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9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39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1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|10.8|7.3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10.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7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7.7|13|1.9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3|4.2|7.4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7|11.2|2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13|2|3.5|1.7|4.6|2.1|1.6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2.4|5.7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2.8|3.6|4.8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9.2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1.9|1.3|4.4|1.9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2|1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9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B6C325D36D5AD459204543193189004" ma:contentTypeVersion="1" ma:contentTypeDescription="Create a new document." ma:contentTypeScope="" ma:versionID="aaeba8e6b2908c3bcfb1a63bdfac9664">
  <xsd:schema xmlns:xsd="http://www.w3.org/2001/XMLSchema" xmlns:xs="http://www.w3.org/2001/XMLSchema" xmlns:p="http://schemas.microsoft.com/office/2006/metadata/properties" xmlns:ns2="734a1647-99e7-4494-a870-a23f97adf3c9" targetNamespace="http://schemas.microsoft.com/office/2006/metadata/properties" ma:root="true" ma:fieldsID="32a73d4ad553d972b9ffa4c8475d5f5e" ns2:_="">
    <xsd:import namespace="734a1647-99e7-4494-a870-a23f97adf3c9"/>
    <xsd:element name="properties">
      <xsd:complexType>
        <xsd:sequence>
          <xsd:element name="documentManagement">
            <xsd:complexType>
              <xsd:all>
                <xsd:element ref="ns2:Hyperlink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4a1647-99e7-4494-a870-a23f97adf3c9" elementFormDefault="qualified">
    <xsd:import namespace="http://schemas.microsoft.com/office/2006/documentManagement/types"/>
    <xsd:import namespace="http://schemas.microsoft.com/office/infopath/2007/PartnerControls"/>
    <xsd:element name="Hyperlink" ma:index="8" nillable="true" ma:displayName="Hyperlink" ma:format="Hyperlink" ma:internalName="Hyper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yperlink xmlns="734a1647-99e7-4494-a870-a23f97adf3c9">
      <Url xsi:nil="true"/>
      <Description xsi:nil="true"/>
    </Hyperlink>
  </documentManagement>
</p:properties>
</file>

<file path=customXml/itemProps1.xml><?xml version="1.0" encoding="utf-8"?>
<ds:datastoreItem xmlns:ds="http://schemas.openxmlformats.org/officeDocument/2006/customXml" ds:itemID="{5A7C1707-AE2D-4222-95D7-74FE0581116A}"/>
</file>

<file path=customXml/itemProps2.xml><?xml version="1.0" encoding="utf-8"?>
<ds:datastoreItem xmlns:ds="http://schemas.openxmlformats.org/officeDocument/2006/customXml" ds:itemID="{7812D436-D0D1-485C-B62C-E5C7D17C64C7}"/>
</file>

<file path=customXml/itemProps3.xml><?xml version="1.0" encoding="utf-8"?>
<ds:datastoreItem xmlns:ds="http://schemas.openxmlformats.org/officeDocument/2006/customXml" ds:itemID="{08AFCA45-7C38-4FEA-8B1E-7A7BAD00AE7B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515</TotalTime>
  <Words>1789</Words>
  <Application>Microsoft Office PowerPoint</Application>
  <PresentationFormat>On-screen Show (4:3)</PresentationFormat>
  <Paragraphs>450</Paragraphs>
  <Slides>50</Slides>
  <Notes>50</Notes>
  <HiddenSlides>0</HiddenSlides>
  <MMClips>50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Office Theme</vt:lpstr>
      <vt:lpstr>Cardiovascular System</vt:lpstr>
      <vt:lpstr>General</vt:lpstr>
      <vt:lpstr>Heart</vt:lpstr>
      <vt:lpstr>Slide 4</vt:lpstr>
      <vt:lpstr>The Heart</vt:lpstr>
      <vt:lpstr>Heart</vt:lpstr>
      <vt:lpstr>Heart</vt:lpstr>
      <vt:lpstr>Heart</vt:lpstr>
      <vt:lpstr>Heart</vt:lpstr>
      <vt:lpstr>Atrium</vt:lpstr>
      <vt:lpstr>Ventricles</vt:lpstr>
      <vt:lpstr>Slide 12</vt:lpstr>
      <vt:lpstr>Slide 13</vt:lpstr>
      <vt:lpstr>Slide 14</vt:lpstr>
      <vt:lpstr>Vessels</vt:lpstr>
      <vt:lpstr>Vessels to the Heart</vt:lpstr>
      <vt:lpstr>Bloodflow Through the Heart</vt:lpstr>
      <vt:lpstr>Blood Flow Through the Heart</vt:lpstr>
      <vt:lpstr>Blood Flow Through the Heart</vt:lpstr>
      <vt:lpstr>Blood Flow Through the Heart</vt:lpstr>
      <vt:lpstr>Blood Flow Through the Heart</vt:lpstr>
      <vt:lpstr>Blood Flow Through the Heart</vt:lpstr>
      <vt:lpstr>Blood Flow Through the Heart</vt:lpstr>
      <vt:lpstr>Blood Flow Through the Heart</vt:lpstr>
      <vt:lpstr>      QUICK QUIZ: </vt:lpstr>
      <vt:lpstr>      QUICK QUIZ: </vt:lpstr>
      <vt:lpstr>Blood Cell Types</vt:lpstr>
      <vt:lpstr>Blood Cell Types</vt:lpstr>
      <vt:lpstr>Blood Cell Types (cont’d)</vt:lpstr>
      <vt:lpstr>Blood Cell Types (cont’d)</vt:lpstr>
      <vt:lpstr>      QUICK QUIZ: </vt:lpstr>
      <vt:lpstr>      QUICK QUIZ: </vt:lpstr>
      <vt:lpstr>Electric Impulses of the Heart</vt:lpstr>
      <vt:lpstr>Electric Impulses of the Heart</vt:lpstr>
      <vt:lpstr>The Cardiac Cycle and Heart Sounds</vt:lpstr>
      <vt:lpstr>The Cardiac Cycle and Heart Sounds</vt:lpstr>
      <vt:lpstr>The Cardiac Cycle and Heart Sounds</vt:lpstr>
      <vt:lpstr>Slide 38</vt:lpstr>
      <vt:lpstr>Cardiac Vocabulary</vt:lpstr>
      <vt:lpstr>Cardiac Vocabulary</vt:lpstr>
      <vt:lpstr>Cardiac Vocabulary</vt:lpstr>
      <vt:lpstr>Cardiac Vocabulary</vt:lpstr>
      <vt:lpstr>Cardiac Vocabulary</vt:lpstr>
      <vt:lpstr>Cardiac Vocabulary</vt:lpstr>
      <vt:lpstr>Cardiac Vocabulary</vt:lpstr>
      <vt:lpstr>Combining Forms</vt:lpstr>
      <vt:lpstr>Slide 47</vt:lpstr>
      <vt:lpstr>Lymphatic System</vt:lpstr>
      <vt:lpstr>Combining Forms</vt:lpstr>
      <vt:lpstr>End of Cardiovascular Lecture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Kelly A. Hartner</dc:creator>
  <cp:lastModifiedBy>Christine</cp:lastModifiedBy>
  <cp:revision>58</cp:revision>
  <dcterms:created xsi:type="dcterms:W3CDTF">2012-09-26T13:31:51Z</dcterms:created>
  <dcterms:modified xsi:type="dcterms:W3CDTF">2012-11-17T20:15:02Z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0x010100BB6C325D36D5AD459204543193189004</vt:lpwstr>
  </property>
</Properties>
</file>